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9" r:id="rId1"/>
  </p:sldMasterIdLst>
  <p:notesMasterIdLst>
    <p:notesMasterId r:id="rId36"/>
  </p:notesMasterIdLst>
  <p:handoutMasterIdLst>
    <p:handoutMasterId r:id="rId37"/>
  </p:handoutMasterIdLst>
  <p:sldIdLst>
    <p:sldId id="285" r:id="rId2"/>
    <p:sldId id="286" r:id="rId3"/>
    <p:sldId id="257" r:id="rId4"/>
    <p:sldId id="261" r:id="rId5"/>
    <p:sldId id="263" r:id="rId6"/>
    <p:sldId id="289" r:id="rId7"/>
    <p:sldId id="266" r:id="rId8"/>
    <p:sldId id="268" r:id="rId9"/>
    <p:sldId id="294" r:id="rId10"/>
    <p:sldId id="295" r:id="rId11"/>
    <p:sldId id="296" r:id="rId12"/>
    <p:sldId id="315" r:id="rId13"/>
    <p:sldId id="316" r:id="rId14"/>
    <p:sldId id="318" r:id="rId15"/>
    <p:sldId id="314" r:id="rId16"/>
    <p:sldId id="297" r:id="rId17"/>
    <p:sldId id="319" r:id="rId18"/>
    <p:sldId id="298" r:id="rId19"/>
    <p:sldId id="299" r:id="rId20"/>
    <p:sldId id="301" r:id="rId21"/>
    <p:sldId id="302" r:id="rId22"/>
    <p:sldId id="304" r:id="rId23"/>
    <p:sldId id="305" r:id="rId24"/>
    <p:sldId id="306" r:id="rId25"/>
    <p:sldId id="270" r:id="rId26"/>
    <p:sldId id="307" r:id="rId27"/>
    <p:sldId id="308" r:id="rId28"/>
    <p:sldId id="309" r:id="rId29"/>
    <p:sldId id="310" r:id="rId30"/>
    <p:sldId id="311" r:id="rId31"/>
    <p:sldId id="283" r:id="rId32"/>
    <p:sldId id="292" r:id="rId33"/>
    <p:sldId id="313" r:id="rId34"/>
    <p:sldId id="287" r:id="rId3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84"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84"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84"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84"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84" charset="0"/>
        <a:ea typeface="+mn-ea"/>
        <a:cs typeface="+mn-cs"/>
      </a:defRPr>
    </a:lvl5pPr>
    <a:lvl6pPr marL="2286000" algn="l" defTabSz="457200" rtl="0" eaLnBrk="1" latinLnBrk="0" hangingPunct="1">
      <a:defRPr sz="2400" kern="1200">
        <a:solidFill>
          <a:schemeClr val="tx1"/>
        </a:solidFill>
        <a:latin typeface="Times New Roman" pitchFamily="-84" charset="0"/>
        <a:ea typeface="+mn-ea"/>
        <a:cs typeface="+mn-cs"/>
      </a:defRPr>
    </a:lvl6pPr>
    <a:lvl7pPr marL="2743200" algn="l" defTabSz="457200" rtl="0" eaLnBrk="1" latinLnBrk="0" hangingPunct="1">
      <a:defRPr sz="2400" kern="1200">
        <a:solidFill>
          <a:schemeClr val="tx1"/>
        </a:solidFill>
        <a:latin typeface="Times New Roman" pitchFamily="-84" charset="0"/>
        <a:ea typeface="+mn-ea"/>
        <a:cs typeface="+mn-cs"/>
      </a:defRPr>
    </a:lvl7pPr>
    <a:lvl8pPr marL="3200400" algn="l" defTabSz="457200" rtl="0" eaLnBrk="1" latinLnBrk="0" hangingPunct="1">
      <a:defRPr sz="2400" kern="1200">
        <a:solidFill>
          <a:schemeClr val="tx1"/>
        </a:solidFill>
        <a:latin typeface="Times New Roman" pitchFamily="-84" charset="0"/>
        <a:ea typeface="+mn-ea"/>
        <a:cs typeface="+mn-cs"/>
      </a:defRPr>
    </a:lvl8pPr>
    <a:lvl9pPr marL="3657600" algn="l" defTabSz="457200" rtl="0" eaLnBrk="1" latinLnBrk="0" hangingPunct="1">
      <a:defRPr sz="2400" kern="1200">
        <a:solidFill>
          <a:schemeClr val="tx1"/>
        </a:solidFill>
        <a:latin typeface="Times New Roman" pitchFamily="-8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69" autoAdjust="0"/>
    <p:restoredTop sz="96336" autoAdjust="0"/>
  </p:normalViewPr>
  <p:slideViewPr>
    <p:cSldViewPr>
      <p:cViewPr varScale="1">
        <p:scale>
          <a:sx n="92" d="100"/>
          <a:sy n="92" d="100"/>
        </p:scale>
        <p:origin x="629" y="67"/>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_rels/viewProps.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6A3B1-7737-AF4B-B2DE-E070CF2C84DA}" type="doc">
      <dgm:prSet loTypeId="urn:microsoft.com/office/officeart/2005/8/layout/default" loCatId="" qsTypeId="urn:microsoft.com/office/officeart/2005/8/quickstyle/simple4" qsCatId="simple" csTypeId="urn:microsoft.com/office/officeart/2005/8/colors/colorful3" csCatId="colorful" phldr="1"/>
      <dgm:spPr/>
      <dgm:t>
        <a:bodyPr/>
        <a:lstStyle/>
        <a:p>
          <a:endParaRPr lang="en-US"/>
        </a:p>
      </dgm:t>
    </dgm:pt>
    <dgm:pt modelId="{DB0AEFB6-F78D-D84D-BCC6-0061994773AA}">
      <dgm:prSet/>
      <dgm:spPr/>
      <dgm:t>
        <a:bodyPr/>
        <a:lstStyle/>
        <a:p>
          <a:pPr rtl="0"/>
          <a:r>
            <a:rPr lang="en-US" dirty="0">
              <a:solidFill>
                <a:schemeClr val="tx1"/>
              </a:solidFill>
            </a:rPr>
            <a:t>Refers to a processor chip that includes more than one kind of core</a:t>
          </a:r>
        </a:p>
      </dgm:t>
    </dgm:pt>
    <dgm:pt modelId="{AC077FAF-93BE-D144-9125-6727480250B7}" type="parTrans" cxnId="{71C25F6E-53E9-604E-A850-B76E9CF64630}">
      <dgm:prSet/>
      <dgm:spPr/>
      <dgm:t>
        <a:bodyPr/>
        <a:lstStyle/>
        <a:p>
          <a:endParaRPr lang="en-US"/>
        </a:p>
      </dgm:t>
    </dgm:pt>
    <dgm:pt modelId="{20C95F10-EF7D-EE49-8E2C-C93C484D618F}" type="sibTrans" cxnId="{71C25F6E-53E9-604E-A850-B76E9CF64630}">
      <dgm:prSet/>
      <dgm:spPr/>
      <dgm:t>
        <a:bodyPr/>
        <a:lstStyle/>
        <a:p>
          <a:endParaRPr lang="en-US"/>
        </a:p>
      </dgm:t>
    </dgm:pt>
    <dgm:pt modelId="{DFF81D6B-208E-2544-A6EF-13136629382F}">
      <dgm:prSet/>
      <dgm:spPr/>
      <dgm:t>
        <a:bodyPr/>
        <a:lstStyle/>
        <a:p>
          <a:pPr rtl="0"/>
          <a:r>
            <a:rPr lang="en-US" dirty="0">
              <a:solidFill>
                <a:schemeClr val="tx1"/>
              </a:solidFill>
            </a:rPr>
            <a:t>The most prominent trend is the use of both CPUs and graphics processing units (GPUs) on the same chip</a:t>
          </a:r>
        </a:p>
      </dgm:t>
    </dgm:pt>
    <dgm:pt modelId="{7B925A7D-4CB0-B947-BFA6-7AADCE15556A}" type="parTrans" cxnId="{9E66FEB9-B699-1542-8F51-DC892CEBFADE}">
      <dgm:prSet/>
      <dgm:spPr/>
      <dgm:t>
        <a:bodyPr/>
        <a:lstStyle/>
        <a:p>
          <a:endParaRPr lang="en-US"/>
        </a:p>
      </dgm:t>
    </dgm:pt>
    <dgm:pt modelId="{06B2E65B-5FAD-3A40-8F56-B4155BBBDDD2}" type="sibTrans" cxnId="{9E66FEB9-B699-1542-8F51-DC892CEBFADE}">
      <dgm:prSet/>
      <dgm:spPr/>
      <dgm:t>
        <a:bodyPr/>
        <a:lstStyle/>
        <a:p>
          <a:endParaRPr lang="en-US"/>
        </a:p>
      </dgm:t>
    </dgm:pt>
    <dgm:pt modelId="{B4842B6D-737B-CF4E-B48B-E00067950A63}">
      <dgm:prSet/>
      <dgm:spPr/>
      <dgm:t>
        <a:bodyPr/>
        <a:lstStyle/>
        <a:p>
          <a:pPr rtl="0"/>
          <a:r>
            <a:rPr lang="en-US" dirty="0">
              <a:solidFill>
                <a:schemeClr val="tx1"/>
              </a:solidFill>
            </a:rPr>
            <a:t>This mix however presents issues of coordination and correctness</a:t>
          </a:r>
        </a:p>
      </dgm:t>
    </dgm:pt>
    <dgm:pt modelId="{25FFA7E9-37F3-784E-B2E5-EC36AD2FE521}" type="parTrans" cxnId="{A45F22FA-EB2E-A64F-A283-E0827369083E}">
      <dgm:prSet/>
      <dgm:spPr/>
      <dgm:t>
        <a:bodyPr/>
        <a:lstStyle/>
        <a:p>
          <a:endParaRPr lang="en-US"/>
        </a:p>
      </dgm:t>
    </dgm:pt>
    <dgm:pt modelId="{1FCD7D60-8CCE-D24F-8B98-A449C50CFE8C}" type="sibTrans" cxnId="{A45F22FA-EB2E-A64F-A283-E0827369083E}">
      <dgm:prSet/>
      <dgm:spPr/>
      <dgm:t>
        <a:bodyPr/>
        <a:lstStyle/>
        <a:p>
          <a:endParaRPr lang="en-US"/>
        </a:p>
      </dgm:t>
    </dgm:pt>
    <dgm:pt modelId="{DD4DDFF4-F43C-C24D-9415-C75C01EED314}">
      <dgm:prSet/>
      <dgm:spPr/>
      <dgm:t>
        <a:bodyPr/>
        <a:lstStyle/>
        <a:p>
          <a:pPr rtl="0"/>
          <a:r>
            <a:rPr lang="en-US" dirty="0">
              <a:solidFill>
                <a:schemeClr val="tx1"/>
              </a:solidFill>
            </a:rPr>
            <a:t>GPUs are characterized by the ability to support thousands of parallel execution threads</a:t>
          </a:r>
        </a:p>
      </dgm:t>
    </dgm:pt>
    <dgm:pt modelId="{5F8F5E34-F23E-B749-B85F-88C9D3D1E802}" type="parTrans" cxnId="{B1FA5B0E-05C7-6C49-B1AA-4F4D1BBA335A}">
      <dgm:prSet/>
      <dgm:spPr/>
      <dgm:t>
        <a:bodyPr/>
        <a:lstStyle/>
        <a:p>
          <a:endParaRPr lang="en-US"/>
        </a:p>
      </dgm:t>
    </dgm:pt>
    <dgm:pt modelId="{51ECD1CC-8817-4049-922B-7DF8381469E0}" type="sibTrans" cxnId="{B1FA5B0E-05C7-6C49-B1AA-4F4D1BBA335A}">
      <dgm:prSet/>
      <dgm:spPr/>
      <dgm:t>
        <a:bodyPr/>
        <a:lstStyle/>
        <a:p>
          <a:endParaRPr lang="en-US"/>
        </a:p>
      </dgm:t>
    </dgm:pt>
    <dgm:pt modelId="{ABB5F433-F1AF-224A-ACA5-3FDE3CB80788}">
      <dgm:prSet/>
      <dgm:spPr/>
      <dgm:t>
        <a:bodyPr/>
        <a:lstStyle/>
        <a:p>
          <a:pPr rtl="0"/>
          <a:r>
            <a:rPr lang="en-US" dirty="0">
              <a:solidFill>
                <a:schemeClr val="tx1"/>
              </a:solidFill>
            </a:rPr>
            <a:t>Thus, GPUs are well matched to applications that process large amounts of vector and matrix data</a:t>
          </a:r>
        </a:p>
      </dgm:t>
    </dgm:pt>
    <dgm:pt modelId="{CF3EE2D8-DB9A-0E4A-B8A2-571BAD257CB9}" type="parTrans" cxnId="{CA9E0BEA-44A9-1044-8596-71DDC2180131}">
      <dgm:prSet/>
      <dgm:spPr/>
      <dgm:t>
        <a:bodyPr/>
        <a:lstStyle/>
        <a:p>
          <a:endParaRPr lang="en-US"/>
        </a:p>
      </dgm:t>
    </dgm:pt>
    <dgm:pt modelId="{A0849501-A2BB-8148-AF75-6E19BB99BCC8}" type="sibTrans" cxnId="{CA9E0BEA-44A9-1044-8596-71DDC2180131}">
      <dgm:prSet/>
      <dgm:spPr/>
      <dgm:t>
        <a:bodyPr/>
        <a:lstStyle/>
        <a:p>
          <a:endParaRPr lang="en-US"/>
        </a:p>
      </dgm:t>
    </dgm:pt>
    <dgm:pt modelId="{0C4EDF5A-7257-6E44-9694-33183A2E986B}" type="pres">
      <dgm:prSet presAssocID="{7496A3B1-7737-AF4B-B2DE-E070CF2C84DA}" presName="diagram" presStyleCnt="0">
        <dgm:presLayoutVars>
          <dgm:dir/>
          <dgm:resizeHandles val="exact"/>
        </dgm:presLayoutVars>
      </dgm:prSet>
      <dgm:spPr/>
      <dgm:t>
        <a:bodyPr/>
        <a:lstStyle/>
        <a:p>
          <a:pPr latinLnBrk="1"/>
          <a:endParaRPr lang="ko-KR" altLang="en-US"/>
        </a:p>
      </dgm:t>
    </dgm:pt>
    <dgm:pt modelId="{E532EF31-EA52-244A-A926-88C6EEAB5C73}" type="pres">
      <dgm:prSet presAssocID="{DB0AEFB6-F78D-D84D-BCC6-0061994773AA}" presName="node" presStyleLbl="node1" presStyleIdx="0" presStyleCnt="4">
        <dgm:presLayoutVars>
          <dgm:bulletEnabled val="1"/>
        </dgm:presLayoutVars>
      </dgm:prSet>
      <dgm:spPr/>
      <dgm:t>
        <a:bodyPr/>
        <a:lstStyle/>
        <a:p>
          <a:pPr latinLnBrk="1"/>
          <a:endParaRPr lang="ko-KR" altLang="en-US"/>
        </a:p>
      </dgm:t>
    </dgm:pt>
    <dgm:pt modelId="{A3A608E9-4E25-3243-B754-B3751CC609F6}" type="pres">
      <dgm:prSet presAssocID="{20C95F10-EF7D-EE49-8E2C-C93C484D618F}" presName="sibTrans" presStyleCnt="0"/>
      <dgm:spPr/>
    </dgm:pt>
    <dgm:pt modelId="{93449B9B-8E15-5A4F-A49F-D80B79158E32}" type="pres">
      <dgm:prSet presAssocID="{DFF81D6B-208E-2544-A6EF-13136629382F}" presName="node" presStyleLbl="node1" presStyleIdx="1" presStyleCnt="4">
        <dgm:presLayoutVars>
          <dgm:bulletEnabled val="1"/>
        </dgm:presLayoutVars>
      </dgm:prSet>
      <dgm:spPr/>
      <dgm:t>
        <a:bodyPr/>
        <a:lstStyle/>
        <a:p>
          <a:pPr latinLnBrk="1"/>
          <a:endParaRPr lang="ko-KR" altLang="en-US"/>
        </a:p>
      </dgm:t>
    </dgm:pt>
    <dgm:pt modelId="{D85D5836-7B2A-AA45-9A25-ABF893FD7B59}" type="pres">
      <dgm:prSet presAssocID="{06B2E65B-5FAD-3A40-8F56-B4155BBBDDD2}" presName="sibTrans" presStyleCnt="0"/>
      <dgm:spPr/>
    </dgm:pt>
    <dgm:pt modelId="{BE79DE2E-3F14-084E-A889-94C72B45EC8C}" type="pres">
      <dgm:prSet presAssocID="{DD4DDFF4-F43C-C24D-9415-C75C01EED314}" presName="node" presStyleLbl="node1" presStyleIdx="2" presStyleCnt="4">
        <dgm:presLayoutVars>
          <dgm:bulletEnabled val="1"/>
        </dgm:presLayoutVars>
      </dgm:prSet>
      <dgm:spPr/>
      <dgm:t>
        <a:bodyPr/>
        <a:lstStyle/>
        <a:p>
          <a:pPr latinLnBrk="1"/>
          <a:endParaRPr lang="ko-KR" altLang="en-US"/>
        </a:p>
      </dgm:t>
    </dgm:pt>
    <dgm:pt modelId="{E7DB79E7-4E01-294B-92E6-08E085523ED8}" type="pres">
      <dgm:prSet presAssocID="{51ECD1CC-8817-4049-922B-7DF8381469E0}" presName="sibTrans" presStyleCnt="0"/>
      <dgm:spPr/>
    </dgm:pt>
    <dgm:pt modelId="{2599F8AC-C0B3-404F-81D3-3BC0379FC446}" type="pres">
      <dgm:prSet presAssocID="{ABB5F433-F1AF-224A-ACA5-3FDE3CB80788}" presName="node" presStyleLbl="node1" presStyleIdx="3" presStyleCnt="4">
        <dgm:presLayoutVars>
          <dgm:bulletEnabled val="1"/>
        </dgm:presLayoutVars>
      </dgm:prSet>
      <dgm:spPr/>
      <dgm:t>
        <a:bodyPr/>
        <a:lstStyle/>
        <a:p>
          <a:pPr latinLnBrk="1"/>
          <a:endParaRPr lang="ko-KR" altLang="en-US"/>
        </a:p>
      </dgm:t>
    </dgm:pt>
  </dgm:ptLst>
  <dgm:cxnLst>
    <dgm:cxn modelId="{CA9E0BEA-44A9-1044-8596-71DDC2180131}" srcId="{7496A3B1-7737-AF4B-B2DE-E070CF2C84DA}" destId="{ABB5F433-F1AF-224A-ACA5-3FDE3CB80788}" srcOrd="3" destOrd="0" parTransId="{CF3EE2D8-DB9A-0E4A-B8A2-571BAD257CB9}" sibTransId="{A0849501-A2BB-8148-AF75-6E19BB99BCC8}"/>
    <dgm:cxn modelId="{37B48F09-26C0-1B40-9973-F4F7290D5A95}" type="presOf" srcId="{DB0AEFB6-F78D-D84D-BCC6-0061994773AA}" destId="{E532EF31-EA52-244A-A926-88C6EEAB5C73}" srcOrd="0" destOrd="0" presId="urn:microsoft.com/office/officeart/2005/8/layout/default"/>
    <dgm:cxn modelId="{3C49B72A-C68D-8544-B13B-4888F1C20870}" type="presOf" srcId="{B4842B6D-737B-CF4E-B48B-E00067950A63}" destId="{93449B9B-8E15-5A4F-A49F-D80B79158E32}" srcOrd="0" destOrd="1" presId="urn:microsoft.com/office/officeart/2005/8/layout/default"/>
    <dgm:cxn modelId="{71C25F6E-53E9-604E-A850-B76E9CF64630}" srcId="{7496A3B1-7737-AF4B-B2DE-E070CF2C84DA}" destId="{DB0AEFB6-F78D-D84D-BCC6-0061994773AA}" srcOrd="0" destOrd="0" parTransId="{AC077FAF-93BE-D144-9125-6727480250B7}" sibTransId="{20C95F10-EF7D-EE49-8E2C-C93C484D618F}"/>
    <dgm:cxn modelId="{C74203B7-751B-6B47-A23A-C2B15E566B5D}" type="presOf" srcId="{DFF81D6B-208E-2544-A6EF-13136629382F}" destId="{93449B9B-8E15-5A4F-A49F-D80B79158E32}" srcOrd="0" destOrd="0" presId="urn:microsoft.com/office/officeart/2005/8/layout/default"/>
    <dgm:cxn modelId="{B1FA5B0E-05C7-6C49-B1AA-4F4D1BBA335A}" srcId="{7496A3B1-7737-AF4B-B2DE-E070CF2C84DA}" destId="{DD4DDFF4-F43C-C24D-9415-C75C01EED314}" srcOrd="2" destOrd="0" parTransId="{5F8F5E34-F23E-B749-B85F-88C9D3D1E802}" sibTransId="{51ECD1CC-8817-4049-922B-7DF8381469E0}"/>
    <dgm:cxn modelId="{67479BE4-D046-0841-BD49-CDC8F9D6206A}" type="presOf" srcId="{ABB5F433-F1AF-224A-ACA5-3FDE3CB80788}" destId="{2599F8AC-C0B3-404F-81D3-3BC0379FC446}" srcOrd="0" destOrd="0" presId="urn:microsoft.com/office/officeart/2005/8/layout/default"/>
    <dgm:cxn modelId="{A45F22FA-EB2E-A64F-A283-E0827369083E}" srcId="{DFF81D6B-208E-2544-A6EF-13136629382F}" destId="{B4842B6D-737B-CF4E-B48B-E00067950A63}" srcOrd="0" destOrd="0" parTransId="{25FFA7E9-37F3-784E-B2E5-EC36AD2FE521}" sibTransId="{1FCD7D60-8CCE-D24F-8B98-A449C50CFE8C}"/>
    <dgm:cxn modelId="{9E66FEB9-B699-1542-8F51-DC892CEBFADE}" srcId="{7496A3B1-7737-AF4B-B2DE-E070CF2C84DA}" destId="{DFF81D6B-208E-2544-A6EF-13136629382F}" srcOrd="1" destOrd="0" parTransId="{7B925A7D-4CB0-B947-BFA6-7AADCE15556A}" sibTransId="{06B2E65B-5FAD-3A40-8F56-B4155BBBDDD2}"/>
    <dgm:cxn modelId="{6541FB2D-431E-6346-A17B-350423D1E0A7}" type="presOf" srcId="{DD4DDFF4-F43C-C24D-9415-C75C01EED314}" destId="{BE79DE2E-3F14-084E-A889-94C72B45EC8C}" srcOrd="0" destOrd="0" presId="urn:microsoft.com/office/officeart/2005/8/layout/default"/>
    <dgm:cxn modelId="{C4EE152A-A496-7C41-89D4-32A67A6DFDB7}" type="presOf" srcId="{7496A3B1-7737-AF4B-B2DE-E070CF2C84DA}" destId="{0C4EDF5A-7257-6E44-9694-33183A2E986B}" srcOrd="0" destOrd="0" presId="urn:microsoft.com/office/officeart/2005/8/layout/default"/>
    <dgm:cxn modelId="{1E0D203D-81FA-5448-AAAC-E463C5EE3F1D}" type="presParOf" srcId="{0C4EDF5A-7257-6E44-9694-33183A2E986B}" destId="{E532EF31-EA52-244A-A926-88C6EEAB5C73}" srcOrd="0" destOrd="0" presId="urn:microsoft.com/office/officeart/2005/8/layout/default"/>
    <dgm:cxn modelId="{A0531C89-2E6E-6143-AB4E-240FB3D42CBD}" type="presParOf" srcId="{0C4EDF5A-7257-6E44-9694-33183A2E986B}" destId="{A3A608E9-4E25-3243-B754-B3751CC609F6}" srcOrd="1" destOrd="0" presId="urn:microsoft.com/office/officeart/2005/8/layout/default"/>
    <dgm:cxn modelId="{AFE8AD78-1B8C-D24D-8A3B-EE88006B1CA0}" type="presParOf" srcId="{0C4EDF5A-7257-6E44-9694-33183A2E986B}" destId="{93449B9B-8E15-5A4F-A49F-D80B79158E32}" srcOrd="2" destOrd="0" presId="urn:microsoft.com/office/officeart/2005/8/layout/default"/>
    <dgm:cxn modelId="{6CE26079-2274-E84E-B022-1B8718D23A56}" type="presParOf" srcId="{0C4EDF5A-7257-6E44-9694-33183A2E986B}" destId="{D85D5836-7B2A-AA45-9A25-ABF893FD7B59}" srcOrd="3" destOrd="0" presId="urn:microsoft.com/office/officeart/2005/8/layout/default"/>
    <dgm:cxn modelId="{F17FAD10-10C6-0149-8ED8-68CA4BA55184}" type="presParOf" srcId="{0C4EDF5A-7257-6E44-9694-33183A2E986B}" destId="{BE79DE2E-3F14-084E-A889-94C72B45EC8C}" srcOrd="4" destOrd="0" presId="urn:microsoft.com/office/officeart/2005/8/layout/default"/>
    <dgm:cxn modelId="{7CC1E359-35FF-CB43-8D2E-E15911072302}" type="presParOf" srcId="{0C4EDF5A-7257-6E44-9694-33183A2E986B}" destId="{E7DB79E7-4E01-294B-92E6-08E085523ED8}" srcOrd="5" destOrd="0" presId="urn:microsoft.com/office/officeart/2005/8/layout/default"/>
    <dgm:cxn modelId="{E8710AAA-6003-E741-8865-3760CDDD84C9}" type="presParOf" srcId="{0C4EDF5A-7257-6E44-9694-33183A2E986B}" destId="{2599F8AC-C0B3-404F-81D3-3BC0379FC446}"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15AD434-2FE9-944C-920A-C82337B63D4A}" type="doc">
      <dgm:prSet loTypeId="urn:microsoft.com/office/officeart/2005/8/layout/list1" loCatId="" qsTypeId="urn:microsoft.com/office/officeart/2005/8/quickstyle/simple4" qsCatId="simple" csTypeId="urn:microsoft.com/office/officeart/2005/8/colors/accent1_2" csCatId="accent1" phldr="1"/>
      <dgm:spPr/>
      <dgm:t>
        <a:bodyPr/>
        <a:lstStyle/>
        <a:p>
          <a:endParaRPr lang="en-US"/>
        </a:p>
      </dgm:t>
    </dgm:pt>
    <dgm:pt modelId="{FD77385E-337D-EC4E-96D2-901EB14D9FD7}">
      <dgm:prSet/>
      <dgm:spPr/>
      <dgm:t>
        <a:bodyPr/>
        <a:lstStyle/>
        <a:p>
          <a:pPr rtl="0"/>
          <a:r>
            <a:rPr lang="en-US"/>
            <a:t>Generic interrupt controller (GIC) provides:</a:t>
          </a:r>
        </a:p>
      </dgm:t>
    </dgm:pt>
    <dgm:pt modelId="{246192EE-4E7E-C74D-BEC0-4FE92202696B}" type="parTrans" cxnId="{8666341F-B468-2F49-AA95-DC6E7E9F5CA0}">
      <dgm:prSet/>
      <dgm:spPr/>
      <dgm:t>
        <a:bodyPr/>
        <a:lstStyle/>
        <a:p>
          <a:endParaRPr lang="en-US"/>
        </a:p>
      </dgm:t>
    </dgm:pt>
    <dgm:pt modelId="{F7090CD0-179A-BF4C-BC98-3DC10F6B9044}" type="sibTrans" cxnId="{8666341F-B468-2F49-AA95-DC6E7E9F5CA0}">
      <dgm:prSet/>
      <dgm:spPr/>
      <dgm:t>
        <a:bodyPr/>
        <a:lstStyle/>
        <a:p>
          <a:endParaRPr lang="en-US"/>
        </a:p>
      </dgm:t>
    </dgm:pt>
    <dgm:pt modelId="{BC51B7C4-B427-2740-B39B-0A7F8A107F40}">
      <dgm:prSet/>
      <dgm:spPr/>
      <dgm:t>
        <a:bodyPr/>
        <a:lstStyle/>
        <a:p>
          <a:pPr rtl="0"/>
          <a:r>
            <a:rPr lang="en-US"/>
            <a:t>Masking of interrupts</a:t>
          </a:r>
        </a:p>
      </dgm:t>
    </dgm:pt>
    <dgm:pt modelId="{749F4E90-0FB4-DB4B-8366-789227F3B088}" type="parTrans" cxnId="{7B1F721E-FAD9-E445-8FE7-BEA961C086D6}">
      <dgm:prSet/>
      <dgm:spPr/>
      <dgm:t>
        <a:bodyPr/>
        <a:lstStyle/>
        <a:p>
          <a:endParaRPr lang="en-US"/>
        </a:p>
      </dgm:t>
    </dgm:pt>
    <dgm:pt modelId="{FD485E89-25B2-BC42-924C-8C156A137B94}" type="sibTrans" cxnId="{7B1F721E-FAD9-E445-8FE7-BEA961C086D6}">
      <dgm:prSet/>
      <dgm:spPr/>
      <dgm:t>
        <a:bodyPr/>
        <a:lstStyle/>
        <a:p>
          <a:endParaRPr lang="en-US"/>
        </a:p>
      </dgm:t>
    </dgm:pt>
    <dgm:pt modelId="{7F4F700A-667E-2E4E-A4AD-B61F44082373}">
      <dgm:prSet/>
      <dgm:spPr/>
      <dgm:t>
        <a:bodyPr/>
        <a:lstStyle/>
        <a:p>
          <a:pPr rtl="0"/>
          <a:r>
            <a:rPr lang="en-US" dirty="0"/>
            <a:t>Prioritization of the interrupts</a:t>
          </a:r>
        </a:p>
      </dgm:t>
    </dgm:pt>
    <dgm:pt modelId="{3E9F686D-D228-EC48-9BFE-3D06DBA8D014}" type="parTrans" cxnId="{3187592B-630B-DB45-BE46-7252D5537931}">
      <dgm:prSet/>
      <dgm:spPr/>
      <dgm:t>
        <a:bodyPr/>
        <a:lstStyle/>
        <a:p>
          <a:endParaRPr lang="en-US"/>
        </a:p>
      </dgm:t>
    </dgm:pt>
    <dgm:pt modelId="{1BC40FA5-7349-0349-958C-5D50CE691CD1}" type="sibTrans" cxnId="{3187592B-630B-DB45-BE46-7252D5537931}">
      <dgm:prSet/>
      <dgm:spPr/>
      <dgm:t>
        <a:bodyPr/>
        <a:lstStyle/>
        <a:p>
          <a:endParaRPr lang="en-US"/>
        </a:p>
      </dgm:t>
    </dgm:pt>
    <dgm:pt modelId="{354D8BC2-7302-214A-A814-B86FFC1C6FA7}">
      <dgm:prSet/>
      <dgm:spPr/>
      <dgm:t>
        <a:bodyPr/>
        <a:lstStyle/>
        <a:p>
          <a:pPr rtl="0"/>
          <a:r>
            <a:rPr lang="en-US"/>
            <a:t>Distribution of the interrupts to the target A15 cores</a:t>
          </a:r>
        </a:p>
      </dgm:t>
    </dgm:pt>
    <dgm:pt modelId="{530CE883-1AFE-BE46-8411-5568FA72B3EA}" type="parTrans" cxnId="{AA6878DA-A9AE-AC49-AF4E-0E655AD07226}">
      <dgm:prSet/>
      <dgm:spPr/>
      <dgm:t>
        <a:bodyPr/>
        <a:lstStyle/>
        <a:p>
          <a:endParaRPr lang="en-US"/>
        </a:p>
      </dgm:t>
    </dgm:pt>
    <dgm:pt modelId="{2DD817E9-64F4-0F41-8A72-687BCC6C2ED5}" type="sibTrans" cxnId="{AA6878DA-A9AE-AC49-AF4E-0E655AD07226}">
      <dgm:prSet/>
      <dgm:spPr/>
      <dgm:t>
        <a:bodyPr/>
        <a:lstStyle/>
        <a:p>
          <a:endParaRPr lang="en-US"/>
        </a:p>
      </dgm:t>
    </dgm:pt>
    <dgm:pt modelId="{825E3AAB-3A02-9E46-8376-7A42D70078C0}">
      <dgm:prSet/>
      <dgm:spPr/>
      <dgm:t>
        <a:bodyPr/>
        <a:lstStyle/>
        <a:p>
          <a:pPr rtl="0"/>
          <a:r>
            <a:rPr lang="en-US"/>
            <a:t>Tracking the status of interrupts</a:t>
          </a:r>
        </a:p>
      </dgm:t>
    </dgm:pt>
    <dgm:pt modelId="{9C3FCC67-E13D-F340-8C43-CD82D19089C0}" type="parTrans" cxnId="{A16FC424-1680-4342-84E7-5BD7CE3B8537}">
      <dgm:prSet/>
      <dgm:spPr/>
      <dgm:t>
        <a:bodyPr/>
        <a:lstStyle/>
        <a:p>
          <a:endParaRPr lang="en-US"/>
        </a:p>
      </dgm:t>
    </dgm:pt>
    <dgm:pt modelId="{8B21FDD4-06A7-7F4D-8085-4538430C578D}" type="sibTrans" cxnId="{A16FC424-1680-4342-84E7-5BD7CE3B8537}">
      <dgm:prSet/>
      <dgm:spPr/>
      <dgm:t>
        <a:bodyPr/>
        <a:lstStyle/>
        <a:p>
          <a:endParaRPr lang="en-US"/>
        </a:p>
      </dgm:t>
    </dgm:pt>
    <dgm:pt modelId="{463CD6F6-C519-184D-B542-7DFCDEC7588B}">
      <dgm:prSet/>
      <dgm:spPr/>
      <dgm:t>
        <a:bodyPr/>
        <a:lstStyle/>
        <a:p>
          <a:pPr rtl="0"/>
          <a:r>
            <a:rPr lang="en-US"/>
            <a:t>Generation of interrupts by software</a:t>
          </a:r>
        </a:p>
      </dgm:t>
    </dgm:pt>
    <dgm:pt modelId="{FFED5759-D001-724D-9268-8780E793CC6F}" type="parTrans" cxnId="{07C90CF6-CC7B-7D49-ABE3-EB6BFA1EEFD9}">
      <dgm:prSet/>
      <dgm:spPr/>
      <dgm:t>
        <a:bodyPr/>
        <a:lstStyle/>
        <a:p>
          <a:endParaRPr lang="en-US"/>
        </a:p>
      </dgm:t>
    </dgm:pt>
    <dgm:pt modelId="{361B127B-841F-8D48-9142-C546D98D9006}" type="sibTrans" cxnId="{07C90CF6-CC7B-7D49-ABE3-EB6BFA1EEFD9}">
      <dgm:prSet/>
      <dgm:spPr/>
      <dgm:t>
        <a:bodyPr/>
        <a:lstStyle/>
        <a:p>
          <a:endParaRPr lang="en-US"/>
        </a:p>
      </dgm:t>
    </dgm:pt>
    <dgm:pt modelId="{AE4F24AB-FC5D-874A-AFC3-FB23DDDC95C6}">
      <dgm:prSet/>
      <dgm:spPr/>
      <dgm:t>
        <a:bodyPr/>
        <a:lstStyle/>
        <a:p>
          <a:pPr rtl="0"/>
          <a:r>
            <a:rPr lang="en-US"/>
            <a:t>GIC</a:t>
          </a:r>
        </a:p>
      </dgm:t>
    </dgm:pt>
    <dgm:pt modelId="{C4A75930-4591-CC4C-B8F8-91D0C7FA5040}" type="parTrans" cxnId="{CD6FA403-D913-064E-9004-D27782B91449}">
      <dgm:prSet/>
      <dgm:spPr/>
      <dgm:t>
        <a:bodyPr/>
        <a:lstStyle/>
        <a:p>
          <a:endParaRPr lang="en-US"/>
        </a:p>
      </dgm:t>
    </dgm:pt>
    <dgm:pt modelId="{D55ED9E3-B2BF-FF44-A6AE-9C27DF0F6825}" type="sibTrans" cxnId="{CD6FA403-D913-064E-9004-D27782B91449}">
      <dgm:prSet/>
      <dgm:spPr/>
      <dgm:t>
        <a:bodyPr/>
        <a:lstStyle/>
        <a:p>
          <a:endParaRPr lang="en-US"/>
        </a:p>
      </dgm:t>
    </dgm:pt>
    <dgm:pt modelId="{0EE0E4F1-3808-E846-AB3F-99B4DF70A01A}">
      <dgm:prSet/>
      <dgm:spPr/>
      <dgm:t>
        <a:bodyPr/>
        <a:lstStyle/>
        <a:p>
          <a:pPr rtl="0"/>
          <a:r>
            <a:rPr lang="en-US"/>
            <a:t>Is memory mapped</a:t>
          </a:r>
        </a:p>
      </dgm:t>
    </dgm:pt>
    <dgm:pt modelId="{2923E579-47BD-1E4A-ABFF-E19804F63AE7}" type="parTrans" cxnId="{7045353E-C6A9-4F4A-8A48-BFD7093E3DA1}">
      <dgm:prSet/>
      <dgm:spPr/>
      <dgm:t>
        <a:bodyPr/>
        <a:lstStyle/>
        <a:p>
          <a:endParaRPr lang="en-US"/>
        </a:p>
      </dgm:t>
    </dgm:pt>
    <dgm:pt modelId="{3A6EA73C-1F0A-134F-A994-E32D1C38B836}" type="sibTrans" cxnId="{7045353E-C6A9-4F4A-8A48-BFD7093E3DA1}">
      <dgm:prSet/>
      <dgm:spPr/>
      <dgm:t>
        <a:bodyPr/>
        <a:lstStyle/>
        <a:p>
          <a:endParaRPr lang="en-US"/>
        </a:p>
      </dgm:t>
    </dgm:pt>
    <dgm:pt modelId="{A05E72C8-B88C-9A48-BD3C-153E582CAF2E}">
      <dgm:prSet/>
      <dgm:spPr/>
      <dgm:t>
        <a:bodyPr/>
        <a:lstStyle/>
        <a:p>
          <a:pPr rtl="0"/>
          <a:r>
            <a:rPr lang="en-US"/>
            <a:t>Is a single functional unit that is placed in the system alongside A15 cores</a:t>
          </a:r>
        </a:p>
      </dgm:t>
    </dgm:pt>
    <dgm:pt modelId="{7A2D5FAE-8741-B34F-B655-BEFCD410266A}" type="parTrans" cxnId="{F17C994C-6108-D240-86D2-F7D911F24539}">
      <dgm:prSet/>
      <dgm:spPr/>
      <dgm:t>
        <a:bodyPr/>
        <a:lstStyle/>
        <a:p>
          <a:endParaRPr lang="en-US"/>
        </a:p>
      </dgm:t>
    </dgm:pt>
    <dgm:pt modelId="{6F2068E7-E748-3846-B651-D07D8387C434}" type="sibTrans" cxnId="{F17C994C-6108-D240-86D2-F7D911F24539}">
      <dgm:prSet/>
      <dgm:spPr/>
      <dgm:t>
        <a:bodyPr/>
        <a:lstStyle/>
        <a:p>
          <a:endParaRPr lang="en-US"/>
        </a:p>
      </dgm:t>
    </dgm:pt>
    <dgm:pt modelId="{9E1AAB5D-1537-D44A-9B50-3F709C91ABE8}">
      <dgm:prSet/>
      <dgm:spPr/>
      <dgm:t>
        <a:bodyPr/>
        <a:lstStyle/>
        <a:p>
          <a:pPr rtl="0"/>
          <a:r>
            <a:rPr lang="en-US"/>
            <a:t>This enables the number of interrupts supported in the system to be independent of the A15 core design</a:t>
          </a:r>
        </a:p>
      </dgm:t>
    </dgm:pt>
    <dgm:pt modelId="{85E43994-9BEB-3A4C-9D87-71F8E8AD11B3}" type="parTrans" cxnId="{735CD34E-CE2D-2848-92C7-6C0AE7E2563D}">
      <dgm:prSet/>
      <dgm:spPr/>
      <dgm:t>
        <a:bodyPr/>
        <a:lstStyle/>
        <a:p>
          <a:endParaRPr lang="en-US"/>
        </a:p>
      </dgm:t>
    </dgm:pt>
    <dgm:pt modelId="{09F141EB-1346-7C43-AB57-8F2FB3D345BA}" type="sibTrans" cxnId="{735CD34E-CE2D-2848-92C7-6C0AE7E2563D}">
      <dgm:prSet/>
      <dgm:spPr/>
      <dgm:t>
        <a:bodyPr/>
        <a:lstStyle/>
        <a:p>
          <a:endParaRPr lang="en-US"/>
        </a:p>
      </dgm:t>
    </dgm:pt>
    <dgm:pt modelId="{F46F5A03-6A86-744E-A9ED-D5400CBF9ECF}">
      <dgm:prSet/>
      <dgm:spPr/>
      <dgm:t>
        <a:bodyPr/>
        <a:lstStyle/>
        <a:p>
          <a:pPr rtl="0"/>
          <a:r>
            <a:rPr lang="en-US" dirty="0"/>
            <a:t>Is accessed by the A15 cores using a private interface through the </a:t>
          </a:r>
          <a:r>
            <a:rPr lang="en-US" dirty="0" smtClean="0"/>
            <a:t>SCU(Snoop Control Unit)</a:t>
          </a:r>
          <a:endParaRPr lang="en-US" dirty="0"/>
        </a:p>
      </dgm:t>
    </dgm:pt>
    <dgm:pt modelId="{987C871F-647C-F942-8579-BBC6A6D00B95}" type="parTrans" cxnId="{C113CD07-D6B5-3D4D-A5BF-87E586D423C5}">
      <dgm:prSet/>
      <dgm:spPr/>
      <dgm:t>
        <a:bodyPr/>
        <a:lstStyle/>
        <a:p>
          <a:endParaRPr lang="en-US"/>
        </a:p>
      </dgm:t>
    </dgm:pt>
    <dgm:pt modelId="{A510A4B4-5E22-2347-A4D3-FBE09C839414}" type="sibTrans" cxnId="{C113CD07-D6B5-3D4D-A5BF-87E586D423C5}">
      <dgm:prSet/>
      <dgm:spPr/>
      <dgm:t>
        <a:bodyPr/>
        <a:lstStyle/>
        <a:p>
          <a:endParaRPr lang="en-US"/>
        </a:p>
      </dgm:t>
    </dgm:pt>
    <dgm:pt modelId="{8DE29FCC-7115-404A-98DD-57327E764BA9}" type="pres">
      <dgm:prSet presAssocID="{D15AD434-2FE9-944C-920A-C82337B63D4A}" presName="linear" presStyleCnt="0">
        <dgm:presLayoutVars>
          <dgm:dir/>
          <dgm:animLvl val="lvl"/>
          <dgm:resizeHandles val="exact"/>
        </dgm:presLayoutVars>
      </dgm:prSet>
      <dgm:spPr/>
      <dgm:t>
        <a:bodyPr/>
        <a:lstStyle/>
        <a:p>
          <a:pPr latinLnBrk="1"/>
          <a:endParaRPr lang="ko-KR" altLang="en-US"/>
        </a:p>
      </dgm:t>
    </dgm:pt>
    <dgm:pt modelId="{768C1723-483E-6D4E-BA6E-A4055E49F993}" type="pres">
      <dgm:prSet presAssocID="{FD77385E-337D-EC4E-96D2-901EB14D9FD7}" presName="parentLin" presStyleCnt="0"/>
      <dgm:spPr/>
    </dgm:pt>
    <dgm:pt modelId="{D43CCFEF-DFC0-1F4F-B1AD-504BB8B1454C}" type="pres">
      <dgm:prSet presAssocID="{FD77385E-337D-EC4E-96D2-901EB14D9FD7}" presName="parentLeftMargin" presStyleLbl="node1" presStyleIdx="0" presStyleCnt="2"/>
      <dgm:spPr/>
      <dgm:t>
        <a:bodyPr/>
        <a:lstStyle/>
        <a:p>
          <a:pPr latinLnBrk="1"/>
          <a:endParaRPr lang="ko-KR" altLang="en-US"/>
        </a:p>
      </dgm:t>
    </dgm:pt>
    <dgm:pt modelId="{76F26A10-903B-9242-8063-A66AB4E1555F}" type="pres">
      <dgm:prSet presAssocID="{FD77385E-337D-EC4E-96D2-901EB14D9FD7}" presName="parentText" presStyleLbl="node1" presStyleIdx="0" presStyleCnt="2">
        <dgm:presLayoutVars>
          <dgm:chMax val="0"/>
          <dgm:bulletEnabled val="1"/>
        </dgm:presLayoutVars>
      </dgm:prSet>
      <dgm:spPr/>
      <dgm:t>
        <a:bodyPr/>
        <a:lstStyle/>
        <a:p>
          <a:pPr latinLnBrk="1"/>
          <a:endParaRPr lang="ko-KR" altLang="en-US"/>
        </a:p>
      </dgm:t>
    </dgm:pt>
    <dgm:pt modelId="{C7D2CBA9-8D6E-8F43-83CE-1C3EE4C2F197}" type="pres">
      <dgm:prSet presAssocID="{FD77385E-337D-EC4E-96D2-901EB14D9FD7}" presName="negativeSpace" presStyleCnt="0"/>
      <dgm:spPr/>
    </dgm:pt>
    <dgm:pt modelId="{5F23014D-C406-AB44-8218-2E3A50431354}" type="pres">
      <dgm:prSet presAssocID="{FD77385E-337D-EC4E-96D2-901EB14D9FD7}" presName="childText" presStyleLbl="conFgAcc1" presStyleIdx="0" presStyleCnt="2">
        <dgm:presLayoutVars>
          <dgm:bulletEnabled val="1"/>
        </dgm:presLayoutVars>
      </dgm:prSet>
      <dgm:spPr/>
      <dgm:t>
        <a:bodyPr/>
        <a:lstStyle/>
        <a:p>
          <a:pPr latinLnBrk="1"/>
          <a:endParaRPr lang="ko-KR" altLang="en-US"/>
        </a:p>
      </dgm:t>
    </dgm:pt>
    <dgm:pt modelId="{7BCC0515-51EA-1242-9274-F163AA85BDCB}" type="pres">
      <dgm:prSet presAssocID="{F7090CD0-179A-BF4C-BC98-3DC10F6B9044}" presName="spaceBetweenRectangles" presStyleCnt="0"/>
      <dgm:spPr/>
    </dgm:pt>
    <dgm:pt modelId="{FEA4E332-C415-BE46-8ADB-84C5DB28DA54}" type="pres">
      <dgm:prSet presAssocID="{AE4F24AB-FC5D-874A-AFC3-FB23DDDC95C6}" presName="parentLin" presStyleCnt="0"/>
      <dgm:spPr/>
    </dgm:pt>
    <dgm:pt modelId="{EBDA7C10-090D-5E4F-AA4E-495F50A0A4F6}" type="pres">
      <dgm:prSet presAssocID="{AE4F24AB-FC5D-874A-AFC3-FB23DDDC95C6}" presName="parentLeftMargin" presStyleLbl="node1" presStyleIdx="0" presStyleCnt="2"/>
      <dgm:spPr/>
      <dgm:t>
        <a:bodyPr/>
        <a:lstStyle/>
        <a:p>
          <a:pPr latinLnBrk="1"/>
          <a:endParaRPr lang="ko-KR" altLang="en-US"/>
        </a:p>
      </dgm:t>
    </dgm:pt>
    <dgm:pt modelId="{D48730F7-2E44-7F4C-B8FA-CCA4EF35A968}" type="pres">
      <dgm:prSet presAssocID="{AE4F24AB-FC5D-874A-AFC3-FB23DDDC95C6}" presName="parentText" presStyleLbl="node1" presStyleIdx="1" presStyleCnt="2">
        <dgm:presLayoutVars>
          <dgm:chMax val="0"/>
          <dgm:bulletEnabled val="1"/>
        </dgm:presLayoutVars>
      </dgm:prSet>
      <dgm:spPr/>
      <dgm:t>
        <a:bodyPr/>
        <a:lstStyle/>
        <a:p>
          <a:pPr latinLnBrk="1"/>
          <a:endParaRPr lang="ko-KR" altLang="en-US"/>
        </a:p>
      </dgm:t>
    </dgm:pt>
    <dgm:pt modelId="{082021BE-1F76-B942-83AA-C023FF466214}" type="pres">
      <dgm:prSet presAssocID="{AE4F24AB-FC5D-874A-AFC3-FB23DDDC95C6}" presName="negativeSpace" presStyleCnt="0"/>
      <dgm:spPr/>
    </dgm:pt>
    <dgm:pt modelId="{CB61B1CA-7425-014B-B8D5-FB5BB5D63E91}" type="pres">
      <dgm:prSet presAssocID="{AE4F24AB-FC5D-874A-AFC3-FB23DDDC95C6}" presName="childText" presStyleLbl="conFgAcc1" presStyleIdx="1" presStyleCnt="2">
        <dgm:presLayoutVars>
          <dgm:bulletEnabled val="1"/>
        </dgm:presLayoutVars>
      </dgm:prSet>
      <dgm:spPr/>
      <dgm:t>
        <a:bodyPr/>
        <a:lstStyle/>
        <a:p>
          <a:pPr latinLnBrk="1"/>
          <a:endParaRPr lang="ko-KR" altLang="en-US"/>
        </a:p>
      </dgm:t>
    </dgm:pt>
  </dgm:ptLst>
  <dgm:cxnLst>
    <dgm:cxn modelId="{C7B5E9DB-DEF2-DA4E-8FD3-90DB214CB760}" type="presOf" srcId="{AE4F24AB-FC5D-874A-AFC3-FB23DDDC95C6}" destId="{D48730F7-2E44-7F4C-B8FA-CCA4EF35A968}" srcOrd="1" destOrd="0" presId="urn:microsoft.com/office/officeart/2005/8/layout/list1"/>
    <dgm:cxn modelId="{A16FC424-1680-4342-84E7-5BD7CE3B8537}" srcId="{FD77385E-337D-EC4E-96D2-901EB14D9FD7}" destId="{825E3AAB-3A02-9E46-8376-7A42D70078C0}" srcOrd="3" destOrd="0" parTransId="{9C3FCC67-E13D-F340-8C43-CD82D19089C0}" sibTransId="{8B21FDD4-06A7-7F4D-8085-4538430C578D}"/>
    <dgm:cxn modelId="{72848C18-241D-164B-BBB1-A2C43B22CADA}" type="presOf" srcId="{BC51B7C4-B427-2740-B39B-0A7F8A107F40}" destId="{5F23014D-C406-AB44-8218-2E3A50431354}" srcOrd="0" destOrd="0" presId="urn:microsoft.com/office/officeart/2005/8/layout/list1"/>
    <dgm:cxn modelId="{1869D577-9E00-C54C-BDA5-D04755E5C77E}" type="presOf" srcId="{0EE0E4F1-3808-E846-AB3F-99B4DF70A01A}" destId="{CB61B1CA-7425-014B-B8D5-FB5BB5D63E91}" srcOrd="0" destOrd="0" presId="urn:microsoft.com/office/officeart/2005/8/layout/list1"/>
    <dgm:cxn modelId="{735CD34E-CE2D-2848-92C7-6C0AE7E2563D}" srcId="{AE4F24AB-FC5D-874A-AFC3-FB23DDDC95C6}" destId="{9E1AAB5D-1537-D44A-9B50-3F709C91ABE8}" srcOrd="2" destOrd="0" parTransId="{85E43994-9BEB-3A4C-9D87-71F8E8AD11B3}" sibTransId="{09F141EB-1346-7C43-AB57-8F2FB3D345BA}"/>
    <dgm:cxn modelId="{3187592B-630B-DB45-BE46-7252D5537931}" srcId="{FD77385E-337D-EC4E-96D2-901EB14D9FD7}" destId="{7F4F700A-667E-2E4E-A4AD-B61F44082373}" srcOrd="1" destOrd="0" parTransId="{3E9F686D-D228-EC48-9BFE-3D06DBA8D014}" sibTransId="{1BC40FA5-7349-0349-958C-5D50CE691CD1}"/>
    <dgm:cxn modelId="{F17C994C-6108-D240-86D2-F7D911F24539}" srcId="{AE4F24AB-FC5D-874A-AFC3-FB23DDDC95C6}" destId="{A05E72C8-B88C-9A48-BD3C-153E582CAF2E}" srcOrd="1" destOrd="0" parTransId="{7A2D5FAE-8741-B34F-B655-BEFCD410266A}" sibTransId="{6F2068E7-E748-3846-B651-D07D8387C434}"/>
    <dgm:cxn modelId="{C9E839A5-5384-CB4C-B114-B697354F5186}" type="presOf" srcId="{9E1AAB5D-1537-D44A-9B50-3F709C91ABE8}" destId="{CB61B1CA-7425-014B-B8D5-FB5BB5D63E91}" srcOrd="0" destOrd="2" presId="urn:microsoft.com/office/officeart/2005/8/layout/list1"/>
    <dgm:cxn modelId="{7B1F721E-FAD9-E445-8FE7-BEA961C086D6}" srcId="{FD77385E-337D-EC4E-96D2-901EB14D9FD7}" destId="{BC51B7C4-B427-2740-B39B-0A7F8A107F40}" srcOrd="0" destOrd="0" parTransId="{749F4E90-0FB4-DB4B-8366-789227F3B088}" sibTransId="{FD485E89-25B2-BC42-924C-8C156A137B94}"/>
    <dgm:cxn modelId="{22A3C2C6-E3E5-8A4B-A768-CADB60F7401B}" type="presOf" srcId="{354D8BC2-7302-214A-A814-B86FFC1C6FA7}" destId="{5F23014D-C406-AB44-8218-2E3A50431354}" srcOrd="0" destOrd="2" presId="urn:microsoft.com/office/officeart/2005/8/layout/list1"/>
    <dgm:cxn modelId="{AAF31B49-3EDD-144E-83F5-22B9000C4879}" type="presOf" srcId="{7F4F700A-667E-2E4E-A4AD-B61F44082373}" destId="{5F23014D-C406-AB44-8218-2E3A50431354}" srcOrd="0" destOrd="1" presId="urn:microsoft.com/office/officeart/2005/8/layout/list1"/>
    <dgm:cxn modelId="{3FDFDDA0-EAD5-9D4F-9C17-9C9DB331C4A6}" type="presOf" srcId="{FD77385E-337D-EC4E-96D2-901EB14D9FD7}" destId="{D43CCFEF-DFC0-1F4F-B1AD-504BB8B1454C}" srcOrd="0" destOrd="0" presId="urn:microsoft.com/office/officeart/2005/8/layout/list1"/>
    <dgm:cxn modelId="{C113CD07-D6B5-3D4D-A5BF-87E586D423C5}" srcId="{AE4F24AB-FC5D-874A-AFC3-FB23DDDC95C6}" destId="{F46F5A03-6A86-744E-A9ED-D5400CBF9ECF}" srcOrd="3" destOrd="0" parTransId="{987C871F-647C-F942-8579-BBC6A6D00B95}" sibTransId="{A510A4B4-5E22-2347-A4D3-FBE09C839414}"/>
    <dgm:cxn modelId="{AA6878DA-A9AE-AC49-AF4E-0E655AD07226}" srcId="{FD77385E-337D-EC4E-96D2-901EB14D9FD7}" destId="{354D8BC2-7302-214A-A814-B86FFC1C6FA7}" srcOrd="2" destOrd="0" parTransId="{530CE883-1AFE-BE46-8411-5568FA72B3EA}" sibTransId="{2DD817E9-64F4-0F41-8A72-687BCC6C2ED5}"/>
    <dgm:cxn modelId="{7045353E-C6A9-4F4A-8A48-BFD7093E3DA1}" srcId="{AE4F24AB-FC5D-874A-AFC3-FB23DDDC95C6}" destId="{0EE0E4F1-3808-E846-AB3F-99B4DF70A01A}" srcOrd="0" destOrd="0" parTransId="{2923E579-47BD-1E4A-ABFF-E19804F63AE7}" sibTransId="{3A6EA73C-1F0A-134F-A994-E32D1C38B836}"/>
    <dgm:cxn modelId="{07C90CF6-CC7B-7D49-ABE3-EB6BFA1EEFD9}" srcId="{FD77385E-337D-EC4E-96D2-901EB14D9FD7}" destId="{463CD6F6-C519-184D-B542-7DFCDEC7588B}" srcOrd="4" destOrd="0" parTransId="{FFED5759-D001-724D-9268-8780E793CC6F}" sibTransId="{361B127B-841F-8D48-9142-C546D98D9006}"/>
    <dgm:cxn modelId="{014D59A3-2739-DB4E-8132-7A2EA388110D}" type="presOf" srcId="{FD77385E-337D-EC4E-96D2-901EB14D9FD7}" destId="{76F26A10-903B-9242-8063-A66AB4E1555F}" srcOrd="1" destOrd="0" presId="urn:microsoft.com/office/officeart/2005/8/layout/list1"/>
    <dgm:cxn modelId="{CD6FA403-D913-064E-9004-D27782B91449}" srcId="{D15AD434-2FE9-944C-920A-C82337B63D4A}" destId="{AE4F24AB-FC5D-874A-AFC3-FB23DDDC95C6}" srcOrd="1" destOrd="0" parTransId="{C4A75930-4591-CC4C-B8F8-91D0C7FA5040}" sibTransId="{D55ED9E3-B2BF-FF44-A6AE-9C27DF0F6825}"/>
    <dgm:cxn modelId="{992CB9C8-0D33-4C4A-A61B-26C8572AC96D}" type="presOf" srcId="{825E3AAB-3A02-9E46-8376-7A42D70078C0}" destId="{5F23014D-C406-AB44-8218-2E3A50431354}" srcOrd="0" destOrd="3" presId="urn:microsoft.com/office/officeart/2005/8/layout/list1"/>
    <dgm:cxn modelId="{9CBFF566-1FEF-E246-9DE7-E39FD22F42B9}" type="presOf" srcId="{D15AD434-2FE9-944C-920A-C82337B63D4A}" destId="{8DE29FCC-7115-404A-98DD-57327E764BA9}" srcOrd="0" destOrd="0" presId="urn:microsoft.com/office/officeart/2005/8/layout/list1"/>
    <dgm:cxn modelId="{AC9A2507-12E4-3A4F-8E1D-89A43E97C5D1}" type="presOf" srcId="{463CD6F6-C519-184D-B542-7DFCDEC7588B}" destId="{5F23014D-C406-AB44-8218-2E3A50431354}" srcOrd="0" destOrd="4" presId="urn:microsoft.com/office/officeart/2005/8/layout/list1"/>
    <dgm:cxn modelId="{8666341F-B468-2F49-AA95-DC6E7E9F5CA0}" srcId="{D15AD434-2FE9-944C-920A-C82337B63D4A}" destId="{FD77385E-337D-EC4E-96D2-901EB14D9FD7}" srcOrd="0" destOrd="0" parTransId="{246192EE-4E7E-C74D-BEC0-4FE92202696B}" sibTransId="{F7090CD0-179A-BF4C-BC98-3DC10F6B9044}"/>
    <dgm:cxn modelId="{8E162F3D-59C5-364F-8698-73585183253B}" type="presOf" srcId="{A05E72C8-B88C-9A48-BD3C-153E582CAF2E}" destId="{CB61B1CA-7425-014B-B8D5-FB5BB5D63E91}" srcOrd="0" destOrd="1" presId="urn:microsoft.com/office/officeart/2005/8/layout/list1"/>
    <dgm:cxn modelId="{8AC689C2-0D07-D14F-B1D8-F11D5280A6C0}" type="presOf" srcId="{AE4F24AB-FC5D-874A-AFC3-FB23DDDC95C6}" destId="{EBDA7C10-090D-5E4F-AA4E-495F50A0A4F6}" srcOrd="0" destOrd="0" presId="urn:microsoft.com/office/officeart/2005/8/layout/list1"/>
    <dgm:cxn modelId="{AA26B66D-3B50-CB43-BC5B-7644556BF882}" type="presOf" srcId="{F46F5A03-6A86-744E-A9ED-D5400CBF9ECF}" destId="{CB61B1CA-7425-014B-B8D5-FB5BB5D63E91}" srcOrd="0" destOrd="3" presId="urn:microsoft.com/office/officeart/2005/8/layout/list1"/>
    <dgm:cxn modelId="{6B3FFB21-CFF9-2947-A779-21A3E4487D0A}" type="presParOf" srcId="{8DE29FCC-7115-404A-98DD-57327E764BA9}" destId="{768C1723-483E-6D4E-BA6E-A4055E49F993}" srcOrd="0" destOrd="0" presId="urn:microsoft.com/office/officeart/2005/8/layout/list1"/>
    <dgm:cxn modelId="{42DCF619-D620-E548-911F-F96CD82FB4CA}" type="presParOf" srcId="{768C1723-483E-6D4E-BA6E-A4055E49F993}" destId="{D43CCFEF-DFC0-1F4F-B1AD-504BB8B1454C}" srcOrd="0" destOrd="0" presId="urn:microsoft.com/office/officeart/2005/8/layout/list1"/>
    <dgm:cxn modelId="{36C9EB24-CA73-B342-9D02-D884FD322B9B}" type="presParOf" srcId="{768C1723-483E-6D4E-BA6E-A4055E49F993}" destId="{76F26A10-903B-9242-8063-A66AB4E1555F}" srcOrd="1" destOrd="0" presId="urn:microsoft.com/office/officeart/2005/8/layout/list1"/>
    <dgm:cxn modelId="{CB7C1CBD-8474-2F4C-AF59-CE3864C050C3}" type="presParOf" srcId="{8DE29FCC-7115-404A-98DD-57327E764BA9}" destId="{C7D2CBA9-8D6E-8F43-83CE-1C3EE4C2F197}" srcOrd="1" destOrd="0" presId="urn:microsoft.com/office/officeart/2005/8/layout/list1"/>
    <dgm:cxn modelId="{4AD4C494-90B6-9743-8751-AA4C086D817E}" type="presParOf" srcId="{8DE29FCC-7115-404A-98DD-57327E764BA9}" destId="{5F23014D-C406-AB44-8218-2E3A50431354}" srcOrd="2" destOrd="0" presId="urn:microsoft.com/office/officeart/2005/8/layout/list1"/>
    <dgm:cxn modelId="{B901C13B-1D57-6240-9B37-FF0FFCC328BE}" type="presParOf" srcId="{8DE29FCC-7115-404A-98DD-57327E764BA9}" destId="{7BCC0515-51EA-1242-9274-F163AA85BDCB}" srcOrd="3" destOrd="0" presId="urn:microsoft.com/office/officeart/2005/8/layout/list1"/>
    <dgm:cxn modelId="{41A453DF-E89D-BB46-9D43-E062E0D7AAD7}" type="presParOf" srcId="{8DE29FCC-7115-404A-98DD-57327E764BA9}" destId="{FEA4E332-C415-BE46-8ADB-84C5DB28DA54}" srcOrd="4" destOrd="0" presId="urn:microsoft.com/office/officeart/2005/8/layout/list1"/>
    <dgm:cxn modelId="{4FE940FC-BF53-DD47-81BA-CAD5C09FB6D4}" type="presParOf" srcId="{FEA4E332-C415-BE46-8ADB-84C5DB28DA54}" destId="{EBDA7C10-090D-5E4F-AA4E-495F50A0A4F6}" srcOrd="0" destOrd="0" presId="urn:microsoft.com/office/officeart/2005/8/layout/list1"/>
    <dgm:cxn modelId="{641F6A41-0590-0B4C-9B52-7B9E0F493922}" type="presParOf" srcId="{FEA4E332-C415-BE46-8ADB-84C5DB28DA54}" destId="{D48730F7-2E44-7F4C-B8FA-CCA4EF35A968}" srcOrd="1" destOrd="0" presId="urn:microsoft.com/office/officeart/2005/8/layout/list1"/>
    <dgm:cxn modelId="{F39FF05E-4CD1-6640-A5FD-10E150C99AAC}" type="presParOf" srcId="{8DE29FCC-7115-404A-98DD-57327E764BA9}" destId="{082021BE-1F76-B942-83AA-C023FF466214}" srcOrd="5" destOrd="0" presId="urn:microsoft.com/office/officeart/2005/8/layout/list1"/>
    <dgm:cxn modelId="{01F0435E-5783-6B43-90B0-71BF9555C315}" type="presParOf" srcId="{8DE29FCC-7115-404A-98DD-57327E764BA9}" destId="{CB61B1CA-7425-014B-B8D5-FB5BB5D63E91}"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333531A-3045-8748-B7E9-A482B7F5034C}" type="doc">
      <dgm:prSet loTypeId="urn:microsoft.com/office/officeart/2009/3/layout/StepUpProcess" loCatId="" qsTypeId="urn:microsoft.com/office/officeart/2005/8/quickstyle/simple4" qsCatId="simple" csTypeId="urn:microsoft.com/office/officeart/2005/8/colors/accent3_3" csCatId="accent3"/>
      <dgm:spPr/>
      <dgm:t>
        <a:bodyPr/>
        <a:lstStyle/>
        <a:p>
          <a:endParaRPr lang="en-US"/>
        </a:p>
      </dgm:t>
    </dgm:pt>
    <dgm:pt modelId="{F9A574C2-14CF-1D43-981F-4ADA3B3AF6C3}">
      <dgm:prSet/>
      <dgm:spPr/>
      <dgm:t>
        <a:bodyPr/>
        <a:lstStyle/>
        <a:p>
          <a:pPr rtl="0"/>
          <a:r>
            <a:rPr lang="en-US"/>
            <a:t>Designed to satisfy two functional requirements:</a:t>
          </a:r>
        </a:p>
      </dgm:t>
    </dgm:pt>
    <dgm:pt modelId="{CC4E5583-94B3-7C4E-A839-A75E28EC42B2}" type="parTrans" cxnId="{2B980A83-96FF-0D4A-9136-F16A4FB9A50F}">
      <dgm:prSet/>
      <dgm:spPr/>
      <dgm:t>
        <a:bodyPr/>
        <a:lstStyle/>
        <a:p>
          <a:endParaRPr lang="en-US"/>
        </a:p>
      </dgm:t>
    </dgm:pt>
    <dgm:pt modelId="{BC7045AC-0EE9-B449-BCDA-F622BD5A9C7E}" type="sibTrans" cxnId="{2B980A83-96FF-0D4A-9136-F16A4FB9A50F}">
      <dgm:prSet/>
      <dgm:spPr/>
      <dgm:t>
        <a:bodyPr/>
        <a:lstStyle/>
        <a:p>
          <a:endParaRPr lang="en-US"/>
        </a:p>
      </dgm:t>
    </dgm:pt>
    <dgm:pt modelId="{880DFCAB-A177-A841-9FA7-99A6D8E6E434}">
      <dgm:prSet/>
      <dgm:spPr/>
      <dgm:t>
        <a:bodyPr/>
        <a:lstStyle/>
        <a:p>
          <a:pPr rtl="0"/>
          <a:r>
            <a:rPr lang="en-US"/>
            <a:t>Provide a means of routing an interrupt request to a single CPU or multiple CPUs as required</a:t>
          </a:r>
        </a:p>
      </dgm:t>
    </dgm:pt>
    <dgm:pt modelId="{48683738-BDFF-3243-BE96-92816835E3D3}" type="parTrans" cxnId="{607D44DD-671D-6E40-AE2E-FBED0C77DF30}">
      <dgm:prSet/>
      <dgm:spPr/>
      <dgm:t>
        <a:bodyPr/>
        <a:lstStyle/>
        <a:p>
          <a:endParaRPr lang="en-US"/>
        </a:p>
      </dgm:t>
    </dgm:pt>
    <dgm:pt modelId="{B688F4DD-DFE2-7041-BC63-2F8A2180C2E4}" type="sibTrans" cxnId="{607D44DD-671D-6E40-AE2E-FBED0C77DF30}">
      <dgm:prSet/>
      <dgm:spPr/>
      <dgm:t>
        <a:bodyPr/>
        <a:lstStyle/>
        <a:p>
          <a:endParaRPr lang="en-US"/>
        </a:p>
      </dgm:t>
    </dgm:pt>
    <dgm:pt modelId="{978AF528-E7EE-BB4B-A19C-1E8BF43B5E5E}">
      <dgm:prSet/>
      <dgm:spPr/>
      <dgm:t>
        <a:bodyPr/>
        <a:lstStyle/>
        <a:p>
          <a:pPr rtl="0"/>
          <a:r>
            <a:rPr lang="en-US"/>
            <a:t>Provide a means of interprocessor communication so that a thread on one CPU can cause activity by a thread on another CPU</a:t>
          </a:r>
        </a:p>
      </dgm:t>
    </dgm:pt>
    <dgm:pt modelId="{543F436C-C68E-0842-BC9D-D04801DEDBCA}" type="parTrans" cxnId="{F7EC8D45-34BD-0B48-AE23-642D1E225AA3}">
      <dgm:prSet/>
      <dgm:spPr/>
      <dgm:t>
        <a:bodyPr/>
        <a:lstStyle/>
        <a:p>
          <a:endParaRPr lang="en-US"/>
        </a:p>
      </dgm:t>
    </dgm:pt>
    <dgm:pt modelId="{FC83BA47-2BB7-E64A-93C5-1E1E6C372130}" type="sibTrans" cxnId="{F7EC8D45-34BD-0B48-AE23-642D1E225AA3}">
      <dgm:prSet/>
      <dgm:spPr/>
      <dgm:t>
        <a:bodyPr/>
        <a:lstStyle/>
        <a:p>
          <a:endParaRPr lang="en-US"/>
        </a:p>
      </dgm:t>
    </dgm:pt>
    <dgm:pt modelId="{EB2DDCDE-F97F-7440-BC57-865F6C580BE9}">
      <dgm:prSet/>
      <dgm:spPr/>
      <dgm:t>
        <a:bodyPr/>
        <a:lstStyle/>
        <a:p>
          <a:pPr rtl="0"/>
          <a:r>
            <a:rPr lang="en-US"/>
            <a:t>Can route an interrupt to one or more CPUs in the following three ways:</a:t>
          </a:r>
        </a:p>
      </dgm:t>
    </dgm:pt>
    <dgm:pt modelId="{F1DFBEFA-503E-064E-88EC-8B89E8BC515D}" type="parTrans" cxnId="{31939294-FF01-D24B-A262-FD783DE4D2BE}">
      <dgm:prSet/>
      <dgm:spPr/>
      <dgm:t>
        <a:bodyPr/>
        <a:lstStyle/>
        <a:p>
          <a:endParaRPr lang="en-US"/>
        </a:p>
      </dgm:t>
    </dgm:pt>
    <dgm:pt modelId="{CC00D4ED-E332-074E-9CBB-7402948C4F85}" type="sibTrans" cxnId="{31939294-FF01-D24B-A262-FD783DE4D2BE}">
      <dgm:prSet/>
      <dgm:spPr/>
      <dgm:t>
        <a:bodyPr/>
        <a:lstStyle/>
        <a:p>
          <a:endParaRPr lang="en-US"/>
        </a:p>
      </dgm:t>
    </dgm:pt>
    <dgm:pt modelId="{4747CE1D-EEC3-5E43-B330-7DD003A5ACE1}">
      <dgm:prSet/>
      <dgm:spPr/>
      <dgm:t>
        <a:bodyPr/>
        <a:lstStyle/>
        <a:p>
          <a:pPr rtl="0"/>
          <a:r>
            <a:rPr lang="en-US"/>
            <a:t>An interrupt can be directed to a specific processor only</a:t>
          </a:r>
        </a:p>
      </dgm:t>
    </dgm:pt>
    <dgm:pt modelId="{BA934A07-B626-0E47-B564-7926C9FDDDEE}" type="parTrans" cxnId="{5911DA22-6909-DE42-8790-F59DA8343709}">
      <dgm:prSet/>
      <dgm:spPr/>
      <dgm:t>
        <a:bodyPr/>
        <a:lstStyle/>
        <a:p>
          <a:endParaRPr lang="en-US"/>
        </a:p>
      </dgm:t>
    </dgm:pt>
    <dgm:pt modelId="{74F65729-6919-174B-9550-AF2474366665}" type="sibTrans" cxnId="{5911DA22-6909-DE42-8790-F59DA8343709}">
      <dgm:prSet/>
      <dgm:spPr/>
      <dgm:t>
        <a:bodyPr/>
        <a:lstStyle/>
        <a:p>
          <a:endParaRPr lang="en-US"/>
        </a:p>
      </dgm:t>
    </dgm:pt>
    <dgm:pt modelId="{6E22FC6F-5787-4E40-8AE3-0B0AC33CCC10}">
      <dgm:prSet/>
      <dgm:spPr/>
      <dgm:t>
        <a:bodyPr/>
        <a:lstStyle/>
        <a:p>
          <a:pPr rtl="0"/>
          <a:r>
            <a:rPr lang="en-US"/>
            <a:t>An interrupt can be directed to a defined group of processors</a:t>
          </a:r>
        </a:p>
      </dgm:t>
    </dgm:pt>
    <dgm:pt modelId="{E96992F2-14DD-9247-AE74-E5D66AA1E94A}" type="parTrans" cxnId="{77E737AE-5C79-5C40-838B-8FFDCC127230}">
      <dgm:prSet/>
      <dgm:spPr/>
      <dgm:t>
        <a:bodyPr/>
        <a:lstStyle/>
        <a:p>
          <a:endParaRPr lang="en-US"/>
        </a:p>
      </dgm:t>
    </dgm:pt>
    <dgm:pt modelId="{345ADD3A-419D-A849-8EFA-23C8773E5A2C}" type="sibTrans" cxnId="{77E737AE-5C79-5C40-838B-8FFDCC127230}">
      <dgm:prSet/>
      <dgm:spPr/>
      <dgm:t>
        <a:bodyPr/>
        <a:lstStyle/>
        <a:p>
          <a:endParaRPr lang="en-US"/>
        </a:p>
      </dgm:t>
    </dgm:pt>
    <dgm:pt modelId="{3C053CAB-6318-2447-A319-4752F0EFD71E}">
      <dgm:prSet/>
      <dgm:spPr/>
      <dgm:t>
        <a:bodyPr/>
        <a:lstStyle/>
        <a:p>
          <a:pPr rtl="0"/>
          <a:r>
            <a:rPr lang="en-US"/>
            <a:t>An interrupt can be directed to all processors</a:t>
          </a:r>
        </a:p>
      </dgm:t>
    </dgm:pt>
    <dgm:pt modelId="{6884676C-B0D1-7C41-A218-640205A19F1F}" type="parTrans" cxnId="{FB9DF063-CA5A-7F48-B317-C7BB840736F9}">
      <dgm:prSet/>
      <dgm:spPr/>
      <dgm:t>
        <a:bodyPr/>
        <a:lstStyle/>
        <a:p>
          <a:endParaRPr lang="en-US"/>
        </a:p>
      </dgm:t>
    </dgm:pt>
    <dgm:pt modelId="{59D1404D-380C-BE48-8A6E-347E939D4B9B}" type="sibTrans" cxnId="{FB9DF063-CA5A-7F48-B317-C7BB840736F9}">
      <dgm:prSet/>
      <dgm:spPr/>
      <dgm:t>
        <a:bodyPr/>
        <a:lstStyle/>
        <a:p>
          <a:endParaRPr lang="en-US"/>
        </a:p>
      </dgm:t>
    </dgm:pt>
    <dgm:pt modelId="{5E7629E0-050D-C944-9B3E-DAF61542C775}" type="pres">
      <dgm:prSet presAssocID="{9333531A-3045-8748-B7E9-A482B7F5034C}" presName="rootnode" presStyleCnt="0">
        <dgm:presLayoutVars>
          <dgm:chMax/>
          <dgm:chPref/>
          <dgm:dir/>
          <dgm:animLvl val="lvl"/>
        </dgm:presLayoutVars>
      </dgm:prSet>
      <dgm:spPr/>
      <dgm:t>
        <a:bodyPr/>
        <a:lstStyle/>
        <a:p>
          <a:pPr latinLnBrk="1"/>
          <a:endParaRPr lang="ko-KR" altLang="en-US"/>
        </a:p>
      </dgm:t>
    </dgm:pt>
    <dgm:pt modelId="{66D0227F-855B-C94A-916E-4DF5A6AC343D}" type="pres">
      <dgm:prSet presAssocID="{F9A574C2-14CF-1D43-981F-4ADA3B3AF6C3}" presName="composite" presStyleCnt="0"/>
      <dgm:spPr/>
    </dgm:pt>
    <dgm:pt modelId="{AA8FE9E8-A3D3-5C4E-AEA1-F555792F569F}" type="pres">
      <dgm:prSet presAssocID="{F9A574C2-14CF-1D43-981F-4ADA3B3AF6C3}" presName="LShape" presStyleLbl="alignNode1" presStyleIdx="0" presStyleCnt="3"/>
      <dgm:spPr/>
    </dgm:pt>
    <dgm:pt modelId="{EBE5B8B3-45F4-8D4D-9DD2-09B2856F6D84}" type="pres">
      <dgm:prSet presAssocID="{F9A574C2-14CF-1D43-981F-4ADA3B3AF6C3}" presName="ParentText" presStyleLbl="revTx" presStyleIdx="0" presStyleCnt="2">
        <dgm:presLayoutVars>
          <dgm:chMax val="0"/>
          <dgm:chPref val="0"/>
          <dgm:bulletEnabled val="1"/>
        </dgm:presLayoutVars>
      </dgm:prSet>
      <dgm:spPr/>
      <dgm:t>
        <a:bodyPr/>
        <a:lstStyle/>
        <a:p>
          <a:pPr latinLnBrk="1"/>
          <a:endParaRPr lang="ko-KR" altLang="en-US"/>
        </a:p>
      </dgm:t>
    </dgm:pt>
    <dgm:pt modelId="{FF9705BB-5719-8441-9C19-BB88D14C133B}" type="pres">
      <dgm:prSet presAssocID="{F9A574C2-14CF-1D43-981F-4ADA3B3AF6C3}" presName="Triangle" presStyleLbl="alignNode1" presStyleIdx="1" presStyleCnt="3"/>
      <dgm:spPr/>
    </dgm:pt>
    <dgm:pt modelId="{E8C6866D-1698-8E46-B057-73026AEFA2B1}" type="pres">
      <dgm:prSet presAssocID="{BC7045AC-0EE9-B449-BCDA-F622BD5A9C7E}" presName="sibTrans" presStyleCnt="0"/>
      <dgm:spPr/>
    </dgm:pt>
    <dgm:pt modelId="{7FE2FE5B-442A-2242-B059-664B908DC64D}" type="pres">
      <dgm:prSet presAssocID="{BC7045AC-0EE9-B449-BCDA-F622BD5A9C7E}" presName="space" presStyleCnt="0"/>
      <dgm:spPr/>
    </dgm:pt>
    <dgm:pt modelId="{A1CC6DF0-DBC7-AC4B-A929-942C45CC2FD9}" type="pres">
      <dgm:prSet presAssocID="{EB2DDCDE-F97F-7440-BC57-865F6C580BE9}" presName="composite" presStyleCnt="0"/>
      <dgm:spPr/>
    </dgm:pt>
    <dgm:pt modelId="{E789ED68-B584-FA49-9DA1-938D68902827}" type="pres">
      <dgm:prSet presAssocID="{EB2DDCDE-F97F-7440-BC57-865F6C580BE9}" presName="LShape" presStyleLbl="alignNode1" presStyleIdx="2" presStyleCnt="3"/>
      <dgm:spPr/>
    </dgm:pt>
    <dgm:pt modelId="{61903999-75F8-2046-A014-7ED5C9EDBF81}" type="pres">
      <dgm:prSet presAssocID="{EB2DDCDE-F97F-7440-BC57-865F6C580BE9}" presName="ParentText" presStyleLbl="revTx" presStyleIdx="1" presStyleCnt="2">
        <dgm:presLayoutVars>
          <dgm:chMax val="0"/>
          <dgm:chPref val="0"/>
          <dgm:bulletEnabled val="1"/>
        </dgm:presLayoutVars>
      </dgm:prSet>
      <dgm:spPr/>
      <dgm:t>
        <a:bodyPr/>
        <a:lstStyle/>
        <a:p>
          <a:pPr latinLnBrk="1"/>
          <a:endParaRPr lang="ko-KR" altLang="en-US"/>
        </a:p>
      </dgm:t>
    </dgm:pt>
  </dgm:ptLst>
  <dgm:cxnLst>
    <dgm:cxn modelId="{FB9DF063-CA5A-7F48-B317-C7BB840736F9}" srcId="{EB2DDCDE-F97F-7440-BC57-865F6C580BE9}" destId="{3C053CAB-6318-2447-A319-4752F0EFD71E}" srcOrd="2" destOrd="0" parTransId="{6884676C-B0D1-7C41-A218-640205A19F1F}" sibTransId="{59D1404D-380C-BE48-8A6E-347E939D4B9B}"/>
    <dgm:cxn modelId="{F7EC8D45-34BD-0B48-AE23-642D1E225AA3}" srcId="{F9A574C2-14CF-1D43-981F-4ADA3B3AF6C3}" destId="{978AF528-E7EE-BB4B-A19C-1E8BF43B5E5E}" srcOrd="1" destOrd="0" parTransId="{543F436C-C68E-0842-BC9D-D04801DEDBCA}" sibTransId="{FC83BA47-2BB7-E64A-93C5-1E1E6C372130}"/>
    <dgm:cxn modelId="{31939294-FF01-D24B-A262-FD783DE4D2BE}" srcId="{9333531A-3045-8748-B7E9-A482B7F5034C}" destId="{EB2DDCDE-F97F-7440-BC57-865F6C580BE9}" srcOrd="1" destOrd="0" parTransId="{F1DFBEFA-503E-064E-88EC-8B89E8BC515D}" sibTransId="{CC00D4ED-E332-074E-9CBB-7402948C4F85}"/>
    <dgm:cxn modelId="{58E14F3A-521D-9D47-9BBB-4B74EF757C7B}" type="presOf" srcId="{978AF528-E7EE-BB4B-A19C-1E8BF43B5E5E}" destId="{EBE5B8B3-45F4-8D4D-9DD2-09B2856F6D84}" srcOrd="0" destOrd="2" presId="urn:microsoft.com/office/officeart/2009/3/layout/StepUpProcess"/>
    <dgm:cxn modelId="{4637E5D1-476F-C741-BF1B-C033DCC89E8D}" type="presOf" srcId="{6E22FC6F-5787-4E40-8AE3-0B0AC33CCC10}" destId="{61903999-75F8-2046-A014-7ED5C9EDBF81}" srcOrd="0" destOrd="2" presId="urn:microsoft.com/office/officeart/2009/3/layout/StepUpProcess"/>
    <dgm:cxn modelId="{F7162C62-674E-DE4E-9206-A625A2B9C6BF}" type="presOf" srcId="{3C053CAB-6318-2447-A319-4752F0EFD71E}" destId="{61903999-75F8-2046-A014-7ED5C9EDBF81}" srcOrd="0" destOrd="3" presId="urn:microsoft.com/office/officeart/2009/3/layout/StepUpProcess"/>
    <dgm:cxn modelId="{0E01F40A-80D5-B448-BF4F-91FABE7982FE}" type="presOf" srcId="{880DFCAB-A177-A841-9FA7-99A6D8E6E434}" destId="{EBE5B8B3-45F4-8D4D-9DD2-09B2856F6D84}" srcOrd="0" destOrd="1" presId="urn:microsoft.com/office/officeart/2009/3/layout/StepUpProcess"/>
    <dgm:cxn modelId="{5911DA22-6909-DE42-8790-F59DA8343709}" srcId="{EB2DDCDE-F97F-7440-BC57-865F6C580BE9}" destId="{4747CE1D-EEC3-5E43-B330-7DD003A5ACE1}" srcOrd="0" destOrd="0" parTransId="{BA934A07-B626-0E47-B564-7926C9FDDDEE}" sibTransId="{74F65729-6919-174B-9550-AF2474366665}"/>
    <dgm:cxn modelId="{2B980A83-96FF-0D4A-9136-F16A4FB9A50F}" srcId="{9333531A-3045-8748-B7E9-A482B7F5034C}" destId="{F9A574C2-14CF-1D43-981F-4ADA3B3AF6C3}" srcOrd="0" destOrd="0" parTransId="{CC4E5583-94B3-7C4E-A839-A75E28EC42B2}" sibTransId="{BC7045AC-0EE9-B449-BCDA-F622BD5A9C7E}"/>
    <dgm:cxn modelId="{607D44DD-671D-6E40-AE2E-FBED0C77DF30}" srcId="{F9A574C2-14CF-1D43-981F-4ADA3B3AF6C3}" destId="{880DFCAB-A177-A841-9FA7-99A6D8E6E434}" srcOrd="0" destOrd="0" parTransId="{48683738-BDFF-3243-BE96-92816835E3D3}" sibTransId="{B688F4DD-DFE2-7041-BC63-2F8A2180C2E4}"/>
    <dgm:cxn modelId="{7BF21ABE-5D2D-8649-A51D-4A65CD8020B4}" type="presOf" srcId="{9333531A-3045-8748-B7E9-A482B7F5034C}" destId="{5E7629E0-050D-C944-9B3E-DAF61542C775}" srcOrd="0" destOrd="0" presId="urn:microsoft.com/office/officeart/2009/3/layout/StepUpProcess"/>
    <dgm:cxn modelId="{77E737AE-5C79-5C40-838B-8FFDCC127230}" srcId="{EB2DDCDE-F97F-7440-BC57-865F6C580BE9}" destId="{6E22FC6F-5787-4E40-8AE3-0B0AC33CCC10}" srcOrd="1" destOrd="0" parTransId="{E96992F2-14DD-9247-AE74-E5D66AA1E94A}" sibTransId="{345ADD3A-419D-A849-8EFA-23C8773E5A2C}"/>
    <dgm:cxn modelId="{66BAAE71-91C2-494C-940C-CDAE34A5E5D1}" type="presOf" srcId="{EB2DDCDE-F97F-7440-BC57-865F6C580BE9}" destId="{61903999-75F8-2046-A014-7ED5C9EDBF81}" srcOrd="0" destOrd="0" presId="urn:microsoft.com/office/officeart/2009/3/layout/StepUpProcess"/>
    <dgm:cxn modelId="{50880BC7-D714-0149-9B70-4EE20ACF1D81}" type="presOf" srcId="{F9A574C2-14CF-1D43-981F-4ADA3B3AF6C3}" destId="{EBE5B8B3-45F4-8D4D-9DD2-09B2856F6D84}" srcOrd="0" destOrd="0" presId="urn:microsoft.com/office/officeart/2009/3/layout/StepUpProcess"/>
    <dgm:cxn modelId="{55C476AE-C29C-8745-9185-B09BD9C3A291}" type="presOf" srcId="{4747CE1D-EEC3-5E43-B330-7DD003A5ACE1}" destId="{61903999-75F8-2046-A014-7ED5C9EDBF81}" srcOrd="0" destOrd="1" presId="urn:microsoft.com/office/officeart/2009/3/layout/StepUpProcess"/>
    <dgm:cxn modelId="{258A59B0-5ECA-2649-83E4-B7B36652160E}" type="presParOf" srcId="{5E7629E0-050D-C944-9B3E-DAF61542C775}" destId="{66D0227F-855B-C94A-916E-4DF5A6AC343D}" srcOrd="0" destOrd="0" presId="urn:microsoft.com/office/officeart/2009/3/layout/StepUpProcess"/>
    <dgm:cxn modelId="{C3F6AC5E-BB38-0B45-A40A-6A364BB0B9B9}" type="presParOf" srcId="{66D0227F-855B-C94A-916E-4DF5A6AC343D}" destId="{AA8FE9E8-A3D3-5C4E-AEA1-F555792F569F}" srcOrd="0" destOrd="0" presId="urn:microsoft.com/office/officeart/2009/3/layout/StepUpProcess"/>
    <dgm:cxn modelId="{56FB0247-18EB-B647-8348-AC7260C67D53}" type="presParOf" srcId="{66D0227F-855B-C94A-916E-4DF5A6AC343D}" destId="{EBE5B8B3-45F4-8D4D-9DD2-09B2856F6D84}" srcOrd="1" destOrd="0" presId="urn:microsoft.com/office/officeart/2009/3/layout/StepUpProcess"/>
    <dgm:cxn modelId="{6C7EF9D7-0144-F743-9264-D54D9CEAD423}" type="presParOf" srcId="{66D0227F-855B-C94A-916E-4DF5A6AC343D}" destId="{FF9705BB-5719-8441-9C19-BB88D14C133B}" srcOrd="2" destOrd="0" presId="urn:microsoft.com/office/officeart/2009/3/layout/StepUpProcess"/>
    <dgm:cxn modelId="{2023DF3C-5557-3740-96A0-6395E64AE7B0}" type="presParOf" srcId="{5E7629E0-050D-C944-9B3E-DAF61542C775}" destId="{E8C6866D-1698-8E46-B057-73026AEFA2B1}" srcOrd="1" destOrd="0" presId="urn:microsoft.com/office/officeart/2009/3/layout/StepUpProcess"/>
    <dgm:cxn modelId="{831BEBE1-FD52-1843-BBAA-B1CADE6A4B35}" type="presParOf" srcId="{E8C6866D-1698-8E46-B057-73026AEFA2B1}" destId="{7FE2FE5B-442A-2242-B059-664B908DC64D}" srcOrd="0" destOrd="0" presId="urn:microsoft.com/office/officeart/2009/3/layout/StepUpProcess"/>
    <dgm:cxn modelId="{A6336683-50DC-A647-B030-832D29F404A7}" type="presParOf" srcId="{5E7629E0-050D-C944-9B3E-DAF61542C775}" destId="{A1CC6DF0-DBC7-AC4B-A929-942C45CC2FD9}" srcOrd="2" destOrd="0" presId="urn:microsoft.com/office/officeart/2009/3/layout/StepUpProcess"/>
    <dgm:cxn modelId="{51BF24C1-59F2-4549-8BDA-131C157B47F6}" type="presParOf" srcId="{A1CC6DF0-DBC7-AC4B-A929-942C45CC2FD9}" destId="{E789ED68-B584-FA49-9DA1-938D68902827}" srcOrd="0" destOrd="0" presId="urn:microsoft.com/office/officeart/2009/3/layout/StepUpProcess"/>
    <dgm:cxn modelId="{F16EA261-F3D4-2040-8A10-8A9BFBACCF61}" type="presParOf" srcId="{A1CC6DF0-DBC7-AC4B-A929-942C45CC2FD9}" destId="{61903999-75F8-2046-A014-7ED5C9EDBF81}"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2EF31-EA52-244A-A926-88C6EEAB5C73}">
      <dsp:nvSpPr>
        <dsp:cNvPr id="0" name=""/>
        <dsp:cNvSpPr/>
      </dsp:nvSpPr>
      <dsp:spPr>
        <a:xfrm>
          <a:off x="342263" y="762"/>
          <a:ext cx="3685909" cy="2211545"/>
        </a:xfrm>
        <a:prstGeom prst="rect">
          <a:avLst/>
        </a:prstGeom>
        <a:gradFill rotWithShape="0">
          <a:gsLst>
            <a:gs pos="0">
              <a:schemeClr val="accent3">
                <a:hueOff val="0"/>
                <a:satOff val="0"/>
                <a:lumOff val="0"/>
                <a:alphaOff val="0"/>
                <a:shade val="40000"/>
                <a:alpha val="100000"/>
                <a:satMod val="150000"/>
                <a:lumMod val="100000"/>
              </a:schemeClr>
            </a:gs>
            <a:gs pos="100000">
              <a:schemeClr val="accent3">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a:solidFill>
                <a:schemeClr val="tx1"/>
              </a:solidFill>
            </a:rPr>
            <a:t>Refers to a processor chip that includes more than one kind of core</a:t>
          </a:r>
        </a:p>
      </dsp:txBody>
      <dsp:txXfrm>
        <a:off x="342263" y="762"/>
        <a:ext cx="3685909" cy="2211545"/>
      </dsp:txXfrm>
    </dsp:sp>
    <dsp:sp modelId="{93449B9B-8E15-5A4F-A49F-D80B79158E32}">
      <dsp:nvSpPr>
        <dsp:cNvPr id="0" name=""/>
        <dsp:cNvSpPr/>
      </dsp:nvSpPr>
      <dsp:spPr>
        <a:xfrm>
          <a:off x="4396763" y="762"/>
          <a:ext cx="3685909" cy="2211545"/>
        </a:xfrm>
        <a:prstGeom prst="rect">
          <a:avLst/>
        </a:prstGeom>
        <a:gradFill rotWithShape="0">
          <a:gsLst>
            <a:gs pos="0">
              <a:schemeClr val="accent3">
                <a:hueOff val="-3600000"/>
                <a:satOff val="0"/>
                <a:lumOff val="0"/>
                <a:alphaOff val="0"/>
                <a:shade val="40000"/>
                <a:alpha val="100000"/>
                <a:satMod val="150000"/>
                <a:lumMod val="100000"/>
              </a:schemeClr>
            </a:gs>
            <a:gs pos="100000">
              <a:schemeClr val="accent3">
                <a:hueOff val="-36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t" anchorCtr="0">
          <a:noAutofit/>
        </a:bodyPr>
        <a:lstStyle/>
        <a:p>
          <a:pPr lvl="0" algn="l" defTabSz="977900" rtl="0">
            <a:lnSpc>
              <a:spcPct val="90000"/>
            </a:lnSpc>
            <a:spcBef>
              <a:spcPct val="0"/>
            </a:spcBef>
            <a:spcAft>
              <a:spcPct val="35000"/>
            </a:spcAft>
          </a:pPr>
          <a:r>
            <a:rPr lang="en-US" sz="2200" kern="1200" dirty="0">
              <a:solidFill>
                <a:schemeClr val="tx1"/>
              </a:solidFill>
            </a:rPr>
            <a:t>The most prominent trend is the use of both CPUs and graphics processing units (GPUs) on the same chip</a:t>
          </a:r>
        </a:p>
        <a:p>
          <a:pPr marL="171450" lvl="1" indent="-171450" algn="l" defTabSz="755650" rtl="0">
            <a:lnSpc>
              <a:spcPct val="90000"/>
            </a:lnSpc>
            <a:spcBef>
              <a:spcPct val="0"/>
            </a:spcBef>
            <a:spcAft>
              <a:spcPct val="15000"/>
            </a:spcAft>
            <a:buChar char="••"/>
          </a:pPr>
          <a:r>
            <a:rPr lang="en-US" sz="1700" kern="1200" dirty="0">
              <a:solidFill>
                <a:schemeClr val="tx1"/>
              </a:solidFill>
            </a:rPr>
            <a:t>This mix however presents issues of coordination and correctness</a:t>
          </a:r>
        </a:p>
      </dsp:txBody>
      <dsp:txXfrm>
        <a:off x="4396763" y="762"/>
        <a:ext cx="3685909" cy="2211545"/>
      </dsp:txXfrm>
    </dsp:sp>
    <dsp:sp modelId="{BE79DE2E-3F14-084E-A889-94C72B45EC8C}">
      <dsp:nvSpPr>
        <dsp:cNvPr id="0" name=""/>
        <dsp:cNvSpPr/>
      </dsp:nvSpPr>
      <dsp:spPr>
        <a:xfrm>
          <a:off x="342263" y="2580899"/>
          <a:ext cx="3685909" cy="2211545"/>
        </a:xfrm>
        <a:prstGeom prst="rect">
          <a:avLst/>
        </a:prstGeom>
        <a:gradFill rotWithShape="0">
          <a:gsLst>
            <a:gs pos="0">
              <a:schemeClr val="accent3">
                <a:hueOff val="-7200000"/>
                <a:satOff val="0"/>
                <a:lumOff val="0"/>
                <a:alphaOff val="0"/>
                <a:shade val="40000"/>
                <a:alpha val="100000"/>
                <a:satMod val="150000"/>
                <a:lumMod val="100000"/>
              </a:schemeClr>
            </a:gs>
            <a:gs pos="100000">
              <a:schemeClr val="accent3">
                <a:hueOff val="-72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a:solidFill>
                <a:schemeClr val="tx1"/>
              </a:solidFill>
            </a:rPr>
            <a:t>GPUs are characterized by the ability to support thousands of parallel execution threads</a:t>
          </a:r>
        </a:p>
      </dsp:txBody>
      <dsp:txXfrm>
        <a:off x="342263" y="2580899"/>
        <a:ext cx="3685909" cy="2211545"/>
      </dsp:txXfrm>
    </dsp:sp>
    <dsp:sp modelId="{2599F8AC-C0B3-404F-81D3-3BC0379FC446}">
      <dsp:nvSpPr>
        <dsp:cNvPr id="0" name=""/>
        <dsp:cNvSpPr/>
      </dsp:nvSpPr>
      <dsp:spPr>
        <a:xfrm>
          <a:off x="4396763" y="2580899"/>
          <a:ext cx="3685909" cy="2211545"/>
        </a:xfrm>
        <a:prstGeom prst="rect">
          <a:avLst/>
        </a:prstGeom>
        <a:gradFill rotWithShape="0">
          <a:gsLst>
            <a:gs pos="0">
              <a:schemeClr val="accent3">
                <a:hueOff val="-10800000"/>
                <a:satOff val="0"/>
                <a:lumOff val="0"/>
                <a:alphaOff val="0"/>
                <a:shade val="40000"/>
                <a:alpha val="100000"/>
                <a:satMod val="150000"/>
                <a:lumMod val="100000"/>
              </a:schemeClr>
            </a:gs>
            <a:gs pos="100000">
              <a:schemeClr val="accent3">
                <a:hueOff val="-1080000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kern="1200" dirty="0">
              <a:solidFill>
                <a:schemeClr val="tx1"/>
              </a:solidFill>
            </a:rPr>
            <a:t>Thus, GPUs are well matched to applications that process large amounts of vector and matrix data</a:t>
          </a:r>
        </a:p>
      </dsp:txBody>
      <dsp:txXfrm>
        <a:off x="4396763" y="2580899"/>
        <a:ext cx="3685909" cy="22115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3014D-C406-AB44-8218-2E3A50431354}">
      <dsp:nvSpPr>
        <dsp:cNvPr id="0" name=""/>
        <dsp:cNvSpPr/>
      </dsp:nvSpPr>
      <dsp:spPr>
        <a:xfrm>
          <a:off x="0" y="323203"/>
          <a:ext cx="8274289" cy="20349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2177" tIns="395732" rIns="642177" bIns="135128" numCol="1" spcCol="1270" anchor="t" anchorCtr="0">
          <a:noAutofit/>
        </a:bodyPr>
        <a:lstStyle/>
        <a:p>
          <a:pPr marL="171450" lvl="1" indent="-171450" algn="l" defTabSz="844550" rtl="0">
            <a:lnSpc>
              <a:spcPct val="90000"/>
            </a:lnSpc>
            <a:spcBef>
              <a:spcPct val="0"/>
            </a:spcBef>
            <a:spcAft>
              <a:spcPct val="15000"/>
            </a:spcAft>
            <a:buChar char="••"/>
          </a:pPr>
          <a:r>
            <a:rPr lang="en-US" sz="1900" kern="1200"/>
            <a:t>Masking of interrupts</a:t>
          </a:r>
        </a:p>
        <a:p>
          <a:pPr marL="171450" lvl="1" indent="-171450" algn="l" defTabSz="844550" rtl="0">
            <a:lnSpc>
              <a:spcPct val="90000"/>
            </a:lnSpc>
            <a:spcBef>
              <a:spcPct val="0"/>
            </a:spcBef>
            <a:spcAft>
              <a:spcPct val="15000"/>
            </a:spcAft>
            <a:buChar char="••"/>
          </a:pPr>
          <a:r>
            <a:rPr lang="en-US" sz="1900" kern="1200" dirty="0"/>
            <a:t>Prioritization of the interrupts</a:t>
          </a:r>
        </a:p>
        <a:p>
          <a:pPr marL="171450" lvl="1" indent="-171450" algn="l" defTabSz="844550" rtl="0">
            <a:lnSpc>
              <a:spcPct val="90000"/>
            </a:lnSpc>
            <a:spcBef>
              <a:spcPct val="0"/>
            </a:spcBef>
            <a:spcAft>
              <a:spcPct val="15000"/>
            </a:spcAft>
            <a:buChar char="••"/>
          </a:pPr>
          <a:r>
            <a:rPr lang="en-US" sz="1900" kern="1200"/>
            <a:t>Distribution of the interrupts to the target A15 cores</a:t>
          </a:r>
        </a:p>
        <a:p>
          <a:pPr marL="171450" lvl="1" indent="-171450" algn="l" defTabSz="844550" rtl="0">
            <a:lnSpc>
              <a:spcPct val="90000"/>
            </a:lnSpc>
            <a:spcBef>
              <a:spcPct val="0"/>
            </a:spcBef>
            <a:spcAft>
              <a:spcPct val="15000"/>
            </a:spcAft>
            <a:buChar char="••"/>
          </a:pPr>
          <a:r>
            <a:rPr lang="en-US" sz="1900" kern="1200"/>
            <a:t>Tracking the status of interrupts</a:t>
          </a:r>
        </a:p>
        <a:p>
          <a:pPr marL="171450" lvl="1" indent="-171450" algn="l" defTabSz="844550" rtl="0">
            <a:lnSpc>
              <a:spcPct val="90000"/>
            </a:lnSpc>
            <a:spcBef>
              <a:spcPct val="0"/>
            </a:spcBef>
            <a:spcAft>
              <a:spcPct val="15000"/>
            </a:spcAft>
            <a:buChar char="••"/>
          </a:pPr>
          <a:r>
            <a:rPr lang="en-US" sz="1900" kern="1200"/>
            <a:t>Generation of interrupts by software</a:t>
          </a:r>
        </a:p>
      </dsp:txBody>
      <dsp:txXfrm>
        <a:off x="0" y="323203"/>
        <a:ext cx="8274289" cy="2034900"/>
      </dsp:txXfrm>
    </dsp:sp>
    <dsp:sp modelId="{76F26A10-903B-9242-8063-A66AB4E1555F}">
      <dsp:nvSpPr>
        <dsp:cNvPr id="0" name=""/>
        <dsp:cNvSpPr/>
      </dsp:nvSpPr>
      <dsp:spPr>
        <a:xfrm>
          <a:off x="413714" y="42763"/>
          <a:ext cx="5792002" cy="560880"/>
        </a:xfrm>
        <a:prstGeom prst="roundRect">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8924" tIns="0" rIns="218924" bIns="0" numCol="1" spcCol="1270" anchor="ctr" anchorCtr="0">
          <a:noAutofit/>
        </a:bodyPr>
        <a:lstStyle/>
        <a:p>
          <a:pPr lvl="0" algn="l" defTabSz="844550" rtl="0">
            <a:lnSpc>
              <a:spcPct val="90000"/>
            </a:lnSpc>
            <a:spcBef>
              <a:spcPct val="0"/>
            </a:spcBef>
            <a:spcAft>
              <a:spcPct val="35000"/>
            </a:spcAft>
          </a:pPr>
          <a:r>
            <a:rPr lang="en-US" sz="1900" kern="1200"/>
            <a:t>Generic interrupt controller (GIC) provides:</a:t>
          </a:r>
        </a:p>
      </dsp:txBody>
      <dsp:txXfrm>
        <a:off x="441094" y="70143"/>
        <a:ext cx="5737242" cy="506120"/>
      </dsp:txXfrm>
    </dsp:sp>
    <dsp:sp modelId="{CB61B1CA-7425-014B-B8D5-FB5BB5D63E91}">
      <dsp:nvSpPr>
        <dsp:cNvPr id="0" name=""/>
        <dsp:cNvSpPr/>
      </dsp:nvSpPr>
      <dsp:spPr>
        <a:xfrm>
          <a:off x="0" y="2741143"/>
          <a:ext cx="8274289" cy="245385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2177" tIns="395732" rIns="642177" bIns="135128" numCol="1" spcCol="1270" anchor="t" anchorCtr="0">
          <a:noAutofit/>
        </a:bodyPr>
        <a:lstStyle/>
        <a:p>
          <a:pPr marL="171450" lvl="1" indent="-171450" algn="l" defTabSz="844550" rtl="0">
            <a:lnSpc>
              <a:spcPct val="90000"/>
            </a:lnSpc>
            <a:spcBef>
              <a:spcPct val="0"/>
            </a:spcBef>
            <a:spcAft>
              <a:spcPct val="15000"/>
            </a:spcAft>
            <a:buChar char="••"/>
          </a:pPr>
          <a:r>
            <a:rPr lang="en-US" sz="1900" kern="1200"/>
            <a:t>Is memory mapped</a:t>
          </a:r>
        </a:p>
        <a:p>
          <a:pPr marL="171450" lvl="1" indent="-171450" algn="l" defTabSz="844550" rtl="0">
            <a:lnSpc>
              <a:spcPct val="90000"/>
            </a:lnSpc>
            <a:spcBef>
              <a:spcPct val="0"/>
            </a:spcBef>
            <a:spcAft>
              <a:spcPct val="15000"/>
            </a:spcAft>
            <a:buChar char="••"/>
          </a:pPr>
          <a:r>
            <a:rPr lang="en-US" sz="1900" kern="1200"/>
            <a:t>Is a single functional unit that is placed in the system alongside A15 cores</a:t>
          </a:r>
        </a:p>
        <a:p>
          <a:pPr marL="171450" lvl="1" indent="-171450" algn="l" defTabSz="844550" rtl="0">
            <a:lnSpc>
              <a:spcPct val="90000"/>
            </a:lnSpc>
            <a:spcBef>
              <a:spcPct val="0"/>
            </a:spcBef>
            <a:spcAft>
              <a:spcPct val="15000"/>
            </a:spcAft>
            <a:buChar char="••"/>
          </a:pPr>
          <a:r>
            <a:rPr lang="en-US" sz="1900" kern="1200"/>
            <a:t>This enables the number of interrupts supported in the system to be independent of the A15 core design</a:t>
          </a:r>
        </a:p>
        <a:p>
          <a:pPr marL="171450" lvl="1" indent="-171450" algn="l" defTabSz="844550" rtl="0">
            <a:lnSpc>
              <a:spcPct val="90000"/>
            </a:lnSpc>
            <a:spcBef>
              <a:spcPct val="0"/>
            </a:spcBef>
            <a:spcAft>
              <a:spcPct val="15000"/>
            </a:spcAft>
            <a:buChar char="••"/>
          </a:pPr>
          <a:r>
            <a:rPr lang="en-US" sz="1900" kern="1200" dirty="0"/>
            <a:t>Is accessed by the A15 cores using a private interface through the </a:t>
          </a:r>
          <a:r>
            <a:rPr lang="en-US" sz="1900" kern="1200" dirty="0" smtClean="0"/>
            <a:t>SCU(Snoop Control Unit)</a:t>
          </a:r>
          <a:endParaRPr lang="en-US" sz="1900" kern="1200" dirty="0"/>
        </a:p>
      </dsp:txBody>
      <dsp:txXfrm>
        <a:off x="0" y="2741143"/>
        <a:ext cx="8274289" cy="2453850"/>
      </dsp:txXfrm>
    </dsp:sp>
    <dsp:sp modelId="{D48730F7-2E44-7F4C-B8FA-CCA4EF35A968}">
      <dsp:nvSpPr>
        <dsp:cNvPr id="0" name=""/>
        <dsp:cNvSpPr/>
      </dsp:nvSpPr>
      <dsp:spPr>
        <a:xfrm>
          <a:off x="413714" y="2460703"/>
          <a:ext cx="5792002" cy="560880"/>
        </a:xfrm>
        <a:prstGeom prst="roundRect">
          <a:avLst/>
        </a:prstGeom>
        <a:gradFill rotWithShape="0">
          <a:gsLst>
            <a:gs pos="0">
              <a:schemeClr val="accent1">
                <a:hueOff val="0"/>
                <a:satOff val="0"/>
                <a:lumOff val="0"/>
                <a:alphaOff val="0"/>
                <a:shade val="40000"/>
                <a:alpha val="100000"/>
                <a:satMod val="150000"/>
                <a:lumMod val="100000"/>
              </a:schemeClr>
            </a:gs>
            <a:gs pos="100000">
              <a:schemeClr val="accent1">
                <a:hueOff val="0"/>
                <a:satOff val="0"/>
                <a:lumOff val="0"/>
                <a:alphaOff val="0"/>
                <a:tint val="70000"/>
                <a:shade val="100000"/>
                <a:alpha val="100000"/>
                <a:satMod val="200000"/>
                <a:lumMod val="100000"/>
              </a:scheme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8924" tIns="0" rIns="218924" bIns="0" numCol="1" spcCol="1270" anchor="ctr" anchorCtr="0">
          <a:noAutofit/>
        </a:bodyPr>
        <a:lstStyle/>
        <a:p>
          <a:pPr lvl="0" algn="l" defTabSz="844550" rtl="0">
            <a:lnSpc>
              <a:spcPct val="90000"/>
            </a:lnSpc>
            <a:spcBef>
              <a:spcPct val="0"/>
            </a:spcBef>
            <a:spcAft>
              <a:spcPct val="35000"/>
            </a:spcAft>
          </a:pPr>
          <a:r>
            <a:rPr lang="en-US" sz="1900" kern="1200"/>
            <a:t>GIC</a:t>
          </a:r>
        </a:p>
      </dsp:txBody>
      <dsp:txXfrm>
        <a:off x="441094" y="2488083"/>
        <a:ext cx="5737242" cy="50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8FE9E8-A3D3-5C4E-AEA1-F555792F569F}">
      <dsp:nvSpPr>
        <dsp:cNvPr id="0" name=""/>
        <dsp:cNvSpPr/>
      </dsp:nvSpPr>
      <dsp:spPr>
        <a:xfrm rot="5400000">
          <a:off x="739128" y="264603"/>
          <a:ext cx="2138368" cy="3558197"/>
        </a:xfrm>
        <a:prstGeom prst="corner">
          <a:avLst>
            <a:gd name="adj1" fmla="val 16120"/>
            <a:gd name="adj2" fmla="val 16110"/>
          </a:avLst>
        </a:prstGeom>
        <a:gradFill rotWithShape="0">
          <a:gsLst>
            <a:gs pos="0">
              <a:schemeClr val="accent3">
                <a:shade val="80000"/>
                <a:hueOff val="0"/>
                <a:satOff val="0"/>
                <a:lumOff val="0"/>
                <a:alphaOff val="0"/>
                <a:shade val="40000"/>
                <a:alpha val="100000"/>
                <a:satMod val="150000"/>
                <a:lumMod val="100000"/>
              </a:schemeClr>
            </a:gs>
            <a:gs pos="100000">
              <a:schemeClr val="accent3">
                <a:shade val="80000"/>
                <a:hueOff val="0"/>
                <a:satOff val="0"/>
                <a:lumOff val="0"/>
                <a:alphaOff val="0"/>
                <a:tint val="70000"/>
                <a:shade val="100000"/>
                <a:alpha val="100000"/>
                <a:satMod val="200000"/>
                <a:lumMod val="100000"/>
              </a:schemeClr>
            </a:gs>
          </a:gsLst>
          <a:lin ang="5400000" scaled="1"/>
        </a:gradFill>
        <a:ln w="12700" cap="flat" cmpd="sng" algn="ctr">
          <a:solidFill>
            <a:schemeClr val="accent3">
              <a:shade val="80000"/>
              <a:hueOff val="0"/>
              <a:satOff val="0"/>
              <a:lumOff val="0"/>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BE5B8B3-45F4-8D4D-9DD2-09B2856F6D84}">
      <dsp:nvSpPr>
        <dsp:cNvPr id="0" name=""/>
        <dsp:cNvSpPr/>
      </dsp:nvSpPr>
      <dsp:spPr>
        <a:xfrm>
          <a:off x="382181" y="1327737"/>
          <a:ext cx="3212360" cy="28158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lvl="0" algn="l" defTabSz="933450" rtl="0">
            <a:lnSpc>
              <a:spcPct val="90000"/>
            </a:lnSpc>
            <a:spcBef>
              <a:spcPct val="0"/>
            </a:spcBef>
            <a:spcAft>
              <a:spcPct val="35000"/>
            </a:spcAft>
          </a:pPr>
          <a:r>
            <a:rPr lang="en-US" sz="2100" kern="1200"/>
            <a:t>Designed to satisfy two functional requirements:</a:t>
          </a:r>
        </a:p>
        <a:p>
          <a:pPr marL="171450" lvl="1" indent="-171450" algn="l" defTabSz="711200" rtl="0">
            <a:lnSpc>
              <a:spcPct val="90000"/>
            </a:lnSpc>
            <a:spcBef>
              <a:spcPct val="0"/>
            </a:spcBef>
            <a:spcAft>
              <a:spcPct val="15000"/>
            </a:spcAft>
            <a:buChar char="••"/>
          </a:pPr>
          <a:r>
            <a:rPr lang="en-US" sz="1600" kern="1200"/>
            <a:t>Provide a means of routing an interrupt request to a single CPU or multiple CPUs as required</a:t>
          </a:r>
        </a:p>
        <a:p>
          <a:pPr marL="171450" lvl="1" indent="-171450" algn="l" defTabSz="711200" rtl="0">
            <a:lnSpc>
              <a:spcPct val="90000"/>
            </a:lnSpc>
            <a:spcBef>
              <a:spcPct val="0"/>
            </a:spcBef>
            <a:spcAft>
              <a:spcPct val="15000"/>
            </a:spcAft>
            <a:buChar char="••"/>
          </a:pPr>
          <a:r>
            <a:rPr lang="en-US" sz="1600" kern="1200"/>
            <a:t>Provide a means of interprocessor communication so that a thread on one CPU can cause activity by a thread on another CPU</a:t>
          </a:r>
        </a:p>
      </dsp:txBody>
      <dsp:txXfrm>
        <a:off x="382181" y="1327737"/>
        <a:ext cx="3212360" cy="2815822"/>
      </dsp:txXfrm>
    </dsp:sp>
    <dsp:sp modelId="{FF9705BB-5719-8441-9C19-BB88D14C133B}">
      <dsp:nvSpPr>
        <dsp:cNvPr id="0" name=""/>
        <dsp:cNvSpPr/>
      </dsp:nvSpPr>
      <dsp:spPr>
        <a:xfrm>
          <a:off x="2988436" y="2645"/>
          <a:ext cx="606105" cy="606105"/>
        </a:xfrm>
        <a:prstGeom prst="triangle">
          <a:avLst>
            <a:gd name="adj" fmla="val 100000"/>
          </a:avLst>
        </a:prstGeom>
        <a:gradFill rotWithShape="0">
          <a:gsLst>
            <a:gs pos="0">
              <a:schemeClr val="accent3">
                <a:shade val="80000"/>
                <a:hueOff val="0"/>
                <a:satOff val="-2446"/>
                <a:lumOff val="12719"/>
                <a:alphaOff val="0"/>
                <a:shade val="40000"/>
                <a:alpha val="100000"/>
                <a:satMod val="150000"/>
                <a:lumMod val="100000"/>
              </a:schemeClr>
            </a:gs>
            <a:gs pos="100000">
              <a:schemeClr val="accent3">
                <a:shade val="80000"/>
                <a:hueOff val="0"/>
                <a:satOff val="-2446"/>
                <a:lumOff val="12719"/>
                <a:alphaOff val="0"/>
                <a:tint val="70000"/>
                <a:shade val="100000"/>
                <a:alpha val="100000"/>
                <a:satMod val="200000"/>
                <a:lumMod val="100000"/>
              </a:schemeClr>
            </a:gs>
          </a:gsLst>
          <a:lin ang="5400000" scaled="1"/>
        </a:gradFill>
        <a:ln w="12700" cap="flat" cmpd="sng" algn="ctr">
          <a:solidFill>
            <a:schemeClr val="accent3">
              <a:shade val="80000"/>
              <a:hueOff val="0"/>
              <a:satOff val="-2446"/>
              <a:lumOff val="12719"/>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E789ED68-B584-FA49-9DA1-938D68902827}">
      <dsp:nvSpPr>
        <dsp:cNvPr id="0" name=""/>
        <dsp:cNvSpPr/>
      </dsp:nvSpPr>
      <dsp:spPr>
        <a:xfrm rot="5400000">
          <a:off x="4671685" y="-708511"/>
          <a:ext cx="2138368" cy="3558197"/>
        </a:xfrm>
        <a:prstGeom prst="corner">
          <a:avLst>
            <a:gd name="adj1" fmla="val 16120"/>
            <a:gd name="adj2" fmla="val 16110"/>
          </a:avLst>
        </a:prstGeom>
        <a:gradFill rotWithShape="0">
          <a:gsLst>
            <a:gs pos="0">
              <a:schemeClr val="accent3">
                <a:shade val="80000"/>
                <a:hueOff val="0"/>
                <a:satOff val="-4892"/>
                <a:lumOff val="25437"/>
                <a:alphaOff val="0"/>
                <a:shade val="40000"/>
                <a:alpha val="100000"/>
                <a:satMod val="150000"/>
                <a:lumMod val="100000"/>
              </a:schemeClr>
            </a:gs>
            <a:gs pos="100000">
              <a:schemeClr val="accent3">
                <a:shade val="80000"/>
                <a:hueOff val="0"/>
                <a:satOff val="-4892"/>
                <a:lumOff val="25437"/>
                <a:alphaOff val="0"/>
                <a:tint val="70000"/>
                <a:shade val="100000"/>
                <a:alpha val="100000"/>
                <a:satMod val="200000"/>
                <a:lumMod val="100000"/>
              </a:schemeClr>
            </a:gs>
          </a:gsLst>
          <a:lin ang="5400000" scaled="1"/>
        </a:gradFill>
        <a:ln w="12700" cap="flat" cmpd="sng" algn="ctr">
          <a:solidFill>
            <a:schemeClr val="accent3">
              <a:shade val="80000"/>
              <a:hueOff val="0"/>
              <a:satOff val="-4892"/>
              <a:lumOff val="25437"/>
              <a:alphaOff val="0"/>
            </a:scheme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61903999-75F8-2046-A014-7ED5C9EDBF81}">
      <dsp:nvSpPr>
        <dsp:cNvPr id="0" name=""/>
        <dsp:cNvSpPr/>
      </dsp:nvSpPr>
      <dsp:spPr>
        <a:xfrm>
          <a:off x="4314738" y="354622"/>
          <a:ext cx="3212360" cy="28158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lvl="0" algn="l" defTabSz="933450" rtl="0">
            <a:lnSpc>
              <a:spcPct val="90000"/>
            </a:lnSpc>
            <a:spcBef>
              <a:spcPct val="0"/>
            </a:spcBef>
            <a:spcAft>
              <a:spcPct val="35000"/>
            </a:spcAft>
          </a:pPr>
          <a:r>
            <a:rPr lang="en-US" sz="2100" kern="1200"/>
            <a:t>Can route an interrupt to one or more CPUs in the following three ways:</a:t>
          </a:r>
        </a:p>
        <a:p>
          <a:pPr marL="171450" lvl="1" indent="-171450" algn="l" defTabSz="711200" rtl="0">
            <a:lnSpc>
              <a:spcPct val="90000"/>
            </a:lnSpc>
            <a:spcBef>
              <a:spcPct val="0"/>
            </a:spcBef>
            <a:spcAft>
              <a:spcPct val="15000"/>
            </a:spcAft>
            <a:buChar char="••"/>
          </a:pPr>
          <a:r>
            <a:rPr lang="en-US" sz="1600" kern="1200"/>
            <a:t>An interrupt can be directed to a specific processor only</a:t>
          </a:r>
        </a:p>
        <a:p>
          <a:pPr marL="171450" lvl="1" indent="-171450" algn="l" defTabSz="711200" rtl="0">
            <a:lnSpc>
              <a:spcPct val="90000"/>
            </a:lnSpc>
            <a:spcBef>
              <a:spcPct val="0"/>
            </a:spcBef>
            <a:spcAft>
              <a:spcPct val="15000"/>
            </a:spcAft>
            <a:buChar char="••"/>
          </a:pPr>
          <a:r>
            <a:rPr lang="en-US" sz="1600" kern="1200"/>
            <a:t>An interrupt can be directed to a defined group of processors</a:t>
          </a:r>
        </a:p>
        <a:p>
          <a:pPr marL="171450" lvl="1" indent="-171450" algn="l" defTabSz="711200" rtl="0">
            <a:lnSpc>
              <a:spcPct val="90000"/>
            </a:lnSpc>
            <a:spcBef>
              <a:spcPct val="0"/>
            </a:spcBef>
            <a:spcAft>
              <a:spcPct val="15000"/>
            </a:spcAft>
            <a:buChar char="••"/>
          </a:pPr>
          <a:r>
            <a:rPr lang="en-US" sz="1600" kern="1200"/>
            <a:t>An interrupt can be directed to all processors</a:t>
          </a:r>
        </a:p>
      </dsp:txBody>
      <dsp:txXfrm>
        <a:off x="4314738" y="354622"/>
        <a:ext cx="3212360" cy="281582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6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11366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11366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endParaRPr lang="en-US" dirty="0"/>
          </a:p>
        </p:txBody>
      </p:sp>
      <p:sp>
        <p:nvSpPr>
          <p:cNvPr id="11366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70CA0992-732E-AD45-BA3D-087C00A04B97}" type="slidenum">
              <a:rPr lang="en-US"/>
              <a:pPr/>
              <a:t>‹#›</a:t>
            </a:fld>
            <a:endParaRPr lang="en-US" dirty="0"/>
          </a:p>
        </p:txBody>
      </p:sp>
    </p:spTree>
    <p:extLst>
      <p:ext uri="{BB962C8B-B14F-4D97-AF65-F5344CB8AC3E}">
        <p14:creationId xmlns:p14="http://schemas.microsoft.com/office/powerpoint/2010/main" val="107188280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112643"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11264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1264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264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endParaRPr lang="en-US" dirty="0"/>
          </a:p>
        </p:txBody>
      </p:sp>
      <p:sp>
        <p:nvSpPr>
          <p:cNvPr id="11264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D11A89E7-D91F-474F-9C5E-C4DFBE1BE310}" type="slidenum">
              <a:rPr lang="en-US"/>
              <a:pPr/>
              <a:t>‹#›</a:t>
            </a:fld>
            <a:endParaRPr lang="en-US" dirty="0"/>
          </a:p>
        </p:txBody>
      </p:sp>
    </p:spTree>
    <p:extLst>
      <p:ext uri="{BB962C8B-B14F-4D97-AF65-F5344CB8AC3E}">
        <p14:creationId xmlns:p14="http://schemas.microsoft.com/office/powerpoint/2010/main" val="367688677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84"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84" charset="0"/>
        <a:ea typeface="ＭＳ Ｐゴシック" pitchFamily="-8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C1486A-64A2-174A-9561-2035EFB54CD6}" type="slidenum">
              <a:rPr lang="en-US"/>
              <a:pPr/>
              <a:t>1</a:t>
            </a:fld>
            <a:endParaRPr lang="en-US" dirty="0"/>
          </a:p>
        </p:txBody>
      </p:sp>
      <p:sp>
        <p:nvSpPr>
          <p:cNvPr id="52226" name="Rectangle 2050"/>
          <p:cNvSpPr>
            <a:spLocks noGrp="1" noRot="1" noChangeAspect="1" noChangeArrowheads="1" noTextEdit="1"/>
          </p:cNvSpPr>
          <p:nvPr>
            <p:ph type="sldImg"/>
          </p:nvPr>
        </p:nvSpPr>
        <p:spPr>
          <a:ln/>
        </p:spPr>
      </p:sp>
      <p:sp>
        <p:nvSpPr>
          <p:cNvPr id="52227" name="Rectangle 2051"/>
          <p:cNvSpPr>
            <a:spLocks noGrp="1" noChangeArrowheads="1"/>
          </p:cNvSpPr>
          <p:nvPr>
            <p:ph type="body" idx="1"/>
          </p:nvPr>
        </p:nvSpPr>
        <p:spPr/>
        <p:txBody>
          <a:bodyPr/>
          <a:lstStyle/>
          <a:p>
            <a:endParaRPr lang="en-GB" dirty="0"/>
          </a:p>
        </p:txBody>
      </p:sp>
    </p:spTree>
    <p:extLst>
      <p:ext uri="{BB962C8B-B14F-4D97-AF65-F5344CB8AC3E}">
        <p14:creationId xmlns:p14="http://schemas.microsoft.com/office/powerpoint/2010/main" val="3392472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10</a:t>
            </a:fld>
            <a:endParaRPr lang="en-US" dirty="0"/>
          </a:p>
        </p:txBody>
      </p:sp>
    </p:spTree>
    <p:extLst>
      <p:ext uri="{BB962C8B-B14F-4D97-AF65-F5344CB8AC3E}">
        <p14:creationId xmlns:p14="http://schemas.microsoft.com/office/powerpoint/2010/main" val="1201460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11</a:t>
            </a:fld>
            <a:endParaRPr lang="en-US" dirty="0"/>
          </a:p>
        </p:txBody>
      </p:sp>
    </p:spTree>
    <p:extLst>
      <p:ext uri="{BB962C8B-B14F-4D97-AF65-F5344CB8AC3E}">
        <p14:creationId xmlns:p14="http://schemas.microsoft.com/office/powerpoint/2010/main" val="25155988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12</a:t>
            </a:fld>
            <a:endParaRPr lang="en-US" dirty="0"/>
          </a:p>
        </p:txBody>
      </p:sp>
    </p:spTree>
    <p:extLst>
      <p:ext uri="{BB962C8B-B14F-4D97-AF65-F5344CB8AC3E}">
        <p14:creationId xmlns:p14="http://schemas.microsoft.com/office/powerpoint/2010/main" val="3958750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13</a:t>
            </a:fld>
            <a:endParaRPr lang="en-US" dirty="0"/>
          </a:p>
        </p:txBody>
      </p:sp>
    </p:spTree>
    <p:extLst>
      <p:ext uri="{BB962C8B-B14F-4D97-AF65-F5344CB8AC3E}">
        <p14:creationId xmlns:p14="http://schemas.microsoft.com/office/powerpoint/2010/main" val="3832152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14</a:t>
            </a:fld>
            <a:endParaRPr lang="en-US" dirty="0"/>
          </a:p>
        </p:txBody>
      </p:sp>
    </p:spTree>
    <p:extLst>
      <p:ext uri="{BB962C8B-B14F-4D97-AF65-F5344CB8AC3E}">
        <p14:creationId xmlns:p14="http://schemas.microsoft.com/office/powerpoint/2010/main" val="3051333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50938" y="692150"/>
            <a:ext cx="4556125" cy="34163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331974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16</a:t>
            </a:fld>
            <a:endParaRPr lang="en-US" dirty="0"/>
          </a:p>
        </p:txBody>
      </p:sp>
    </p:spTree>
    <p:extLst>
      <p:ext uri="{BB962C8B-B14F-4D97-AF65-F5344CB8AC3E}">
        <p14:creationId xmlns:p14="http://schemas.microsoft.com/office/powerpoint/2010/main" val="18313246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17</a:t>
            </a:fld>
            <a:endParaRPr lang="en-US" dirty="0"/>
          </a:p>
        </p:txBody>
      </p:sp>
    </p:spTree>
    <p:extLst>
      <p:ext uri="{BB962C8B-B14F-4D97-AF65-F5344CB8AC3E}">
        <p14:creationId xmlns:p14="http://schemas.microsoft.com/office/powerpoint/2010/main" val="17571049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18</a:t>
            </a:fld>
            <a:endParaRPr lang="en-US" dirty="0"/>
          </a:p>
        </p:txBody>
      </p:sp>
    </p:spTree>
    <p:extLst>
      <p:ext uri="{BB962C8B-B14F-4D97-AF65-F5344CB8AC3E}">
        <p14:creationId xmlns:p14="http://schemas.microsoft.com/office/powerpoint/2010/main" val="1573959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19</a:t>
            </a:fld>
            <a:endParaRPr lang="en-US" dirty="0"/>
          </a:p>
        </p:txBody>
      </p:sp>
    </p:spTree>
    <p:extLst>
      <p:ext uri="{BB962C8B-B14F-4D97-AF65-F5344CB8AC3E}">
        <p14:creationId xmlns:p14="http://schemas.microsoft.com/office/powerpoint/2010/main" val="14958607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2</a:t>
            </a:fld>
            <a:endParaRPr lang="en-US" dirty="0"/>
          </a:p>
        </p:txBody>
      </p:sp>
    </p:spTree>
    <p:extLst>
      <p:ext uri="{BB962C8B-B14F-4D97-AF65-F5344CB8AC3E}">
        <p14:creationId xmlns:p14="http://schemas.microsoft.com/office/powerpoint/2010/main" val="3030906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20</a:t>
            </a:fld>
            <a:endParaRPr lang="en-US" dirty="0"/>
          </a:p>
        </p:txBody>
      </p:sp>
    </p:spTree>
    <p:extLst>
      <p:ext uri="{BB962C8B-B14F-4D97-AF65-F5344CB8AC3E}">
        <p14:creationId xmlns:p14="http://schemas.microsoft.com/office/powerpoint/2010/main" val="3434109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21</a:t>
            </a:fld>
            <a:endParaRPr lang="en-US" dirty="0"/>
          </a:p>
        </p:txBody>
      </p:sp>
    </p:spTree>
    <p:extLst>
      <p:ext uri="{BB962C8B-B14F-4D97-AF65-F5344CB8AC3E}">
        <p14:creationId xmlns:p14="http://schemas.microsoft.com/office/powerpoint/2010/main" val="10545112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22</a:t>
            </a:fld>
            <a:endParaRPr lang="en-US" dirty="0"/>
          </a:p>
        </p:txBody>
      </p:sp>
    </p:spTree>
    <p:extLst>
      <p:ext uri="{BB962C8B-B14F-4D97-AF65-F5344CB8AC3E}">
        <p14:creationId xmlns:p14="http://schemas.microsoft.com/office/powerpoint/2010/main" val="2259553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23</a:t>
            </a:fld>
            <a:endParaRPr lang="en-US" dirty="0"/>
          </a:p>
        </p:txBody>
      </p:sp>
    </p:spTree>
    <p:extLst>
      <p:ext uri="{BB962C8B-B14F-4D97-AF65-F5344CB8AC3E}">
        <p14:creationId xmlns:p14="http://schemas.microsoft.com/office/powerpoint/2010/main" val="3470625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24</a:t>
            </a:fld>
            <a:endParaRPr lang="en-US" dirty="0"/>
          </a:p>
        </p:txBody>
      </p:sp>
    </p:spTree>
    <p:extLst>
      <p:ext uri="{BB962C8B-B14F-4D97-AF65-F5344CB8AC3E}">
        <p14:creationId xmlns:p14="http://schemas.microsoft.com/office/powerpoint/2010/main" val="14924817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25</a:t>
            </a:fld>
            <a:endParaRPr lang="en-US" dirty="0"/>
          </a:p>
        </p:txBody>
      </p:sp>
    </p:spTree>
    <p:extLst>
      <p:ext uri="{BB962C8B-B14F-4D97-AF65-F5344CB8AC3E}">
        <p14:creationId xmlns:p14="http://schemas.microsoft.com/office/powerpoint/2010/main" val="3778645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26</a:t>
            </a:fld>
            <a:endParaRPr lang="en-US" dirty="0"/>
          </a:p>
        </p:txBody>
      </p:sp>
    </p:spTree>
    <p:extLst>
      <p:ext uri="{BB962C8B-B14F-4D97-AF65-F5344CB8AC3E}">
        <p14:creationId xmlns:p14="http://schemas.microsoft.com/office/powerpoint/2010/main" val="29815016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27</a:t>
            </a:fld>
            <a:endParaRPr lang="en-US" dirty="0"/>
          </a:p>
        </p:txBody>
      </p:sp>
    </p:spTree>
    <p:extLst>
      <p:ext uri="{BB962C8B-B14F-4D97-AF65-F5344CB8AC3E}">
        <p14:creationId xmlns:p14="http://schemas.microsoft.com/office/powerpoint/2010/main" val="3831445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28</a:t>
            </a:fld>
            <a:endParaRPr lang="en-US" dirty="0"/>
          </a:p>
        </p:txBody>
      </p:sp>
    </p:spTree>
    <p:extLst>
      <p:ext uri="{BB962C8B-B14F-4D97-AF65-F5344CB8AC3E}">
        <p14:creationId xmlns:p14="http://schemas.microsoft.com/office/powerpoint/2010/main" val="33961342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29</a:t>
            </a:fld>
            <a:endParaRPr lang="en-US" dirty="0"/>
          </a:p>
        </p:txBody>
      </p:sp>
    </p:spTree>
    <p:extLst>
      <p:ext uri="{BB962C8B-B14F-4D97-AF65-F5344CB8AC3E}">
        <p14:creationId xmlns:p14="http://schemas.microsoft.com/office/powerpoint/2010/main" val="1390104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3</a:t>
            </a:fld>
            <a:endParaRPr lang="en-US" dirty="0"/>
          </a:p>
        </p:txBody>
      </p:sp>
    </p:spTree>
    <p:extLst>
      <p:ext uri="{BB962C8B-B14F-4D97-AF65-F5344CB8AC3E}">
        <p14:creationId xmlns:p14="http://schemas.microsoft.com/office/powerpoint/2010/main" val="21407020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Times New Roman" pitchFamily="-84" charset="0"/>
                <a:ea typeface="+mn-ea"/>
                <a:cs typeface="+mn-cs"/>
              </a:rPr>
              <a:t> </a:t>
            </a:r>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30</a:t>
            </a:fld>
            <a:endParaRPr lang="en-US" dirty="0"/>
          </a:p>
        </p:txBody>
      </p:sp>
    </p:spTree>
    <p:extLst>
      <p:ext uri="{BB962C8B-B14F-4D97-AF65-F5344CB8AC3E}">
        <p14:creationId xmlns:p14="http://schemas.microsoft.com/office/powerpoint/2010/main" val="603298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31</a:t>
            </a:fld>
            <a:endParaRPr lang="en-US" dirty="0"/>
          </a:p>
        </p:txBody>
      </p:sp>
    </p:spTree>
    <p:extLst>
      <p:ext uri="{BB962C8B-B14F-4D97-AF65-F5344CB8AC3E}">
        <p14:creationId xmlns:p14="http://schemas.microsoft.com/office/powerpoint/2010/main" val="11313622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32</a:t>
            </a:fld>
            <a:endParaRPr lang="en-US" dirty="0"/>
          </a:p>
        </p:txBody>
      </p:sp>
    </p:spTree>
    <p:extLst>
      <p:ext uri="{BB962C8B-B14F-4D97-AF65-F5344CB8AC3E}">
        <p14:creationId xmlns:p14="http://schemas.microsoft.com/office/powerpoint/2010/main" val="7102877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33</a:t>
            </a:fld>
            <a:endParaRPr lang="en-US" dirty="0"/>
          </a:p>
        </p:txBody>
      </p:sp>
    </p:spTree>
    <p:extLst>
      <p:ext uri="{BB962C8B-B14F-4D97-AF65-F5344CB8AC3E}">
        <p14:creationId xmlns:p14="http://schemas.microsoft.com/office/powerpoint/2010/main" val="32308979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2598D2-2ED8-8547-B4B7-C382E9B8AC9E}" type="slidenum">
              <a:rPr lang="en-US"/>
              <a:pPr/>
              <a:t>34</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endParaRPr lang="en-GB" dirty="0"/>
          </a:p>
        </p:txBody>
      </p:sp>
    </p:spTree>
    <p:extLst>
      <p:ext uri="{BB962C8B-B14F-4D97-AF65-F5344CB8AC3E}">
        <p14:creationId xmlns:p14="http://schemas.microsoft.com/office/powerpoint/2010/main" val="13863410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4</a:t>
            </a:fld>
            <a:endParaRPr lang="en-US" dirty="0"/>
          </a:p>
        </p:txBody>
      </p:sp>
    </p:spTree>
    <p:extLst>
      <p:ext uri="{BB962C8B-B14F-4D97-AF65-F5344CB8AC3E}">
        <p14:creationId xmlns:p14="http://schemas.microsoft.com/office/powerpoint/2010/main" val="905933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5</a:t>
            </a:fld>
            <a:endParaRPr lang="en-US" dirty="0"/>
          </a:p>
        </p:txBody>
      </p:sp>
    </p:spTree>
    <p:extLst>
      <p:ext uri="{BB962C8B-B14F-4D97-AF65-F5344CB8AC3E}">
        <p14:creationId xmlns:p14="http://schemas.microsoft.com/office/powerpoint/2010/main" val="4183673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6</a:t>
            </a:fld>
            <a:endParaRPr lang="en-US" dirty="0"/>
          </a:p>
        </p:txBody>
      </p:sp>
    </p:spTree>
    <p:extLst>
      <p:ext uri="{BB962C8B-B14F-4D97-AF65-F5344CB8AC3E}">
        <p14:creationId xmlns:p14="http://schemas.microsoft.com/office/powerpoint/2010/main" val="2488337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7</a:t>
            </a:fld>
            <a:endParaRPr lang="en-US" dirty="0"/>
          </a:p>
        </p:txBody>
      </p:sp>
    </p:spTree>
    <p:extLst>
      <p:ext uri="{BB962C8B-B14F-4D97-AF65-F5344CB8AC3E}">
        <p14:creationId xmlns:p14="http://schemas.microsoft.com/office/powerpoint/2010/main" val="3595518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8</a:t>
            </a:fld>
            <a:endParaRPr lang="en-US" dirty="0"/>
          </a:p>
        </p:txBody>
      </p:sp>
    </p:spTree>
    <p:extLst>
      <p:ext uri="{BB962C8B-B14F-4D97-AF65-F5344CB8AC3E}">
        <p14:creationId xmlns:p14="http://schemas.microsoft.com/office/powerpoint/2010/main" val="2057843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1A89E7-D91F-474F-9C5E-C4DFBE1BE310}" type="slidenum">
              <a:rPr lang="en-US" smtClean="0"/>
              <a:pPr/>
              <a:t>9</a:t>
            </a:fld>
            <a:endParaRPr lang="en-US" dirty="0"/>
          </a:p>
        </p:txBody>
      </p:sp>
    </p:spTree>
    <p:extLst>
      <p:ext uri="{BB962C8B-B14F-4D97-AF65-F5344CB8AC3E}">
        <p14:creationId xmlns:p14="http://schemas.microsoft.com/office/powerpoint/2010/main" val="1851515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lang="en-GB"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GB"/>
              <a:t>© 2016 Pearson Education, Inc., Hoboken, NJ. All rights reserved. </a:t>
            </a:r>
            <a:endParaRPr lang="en-GB"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a:p>
        </p:txBody>
      </p:sp>
      <p:sp>
        <p:nvSpPr>
          <p:cNvPr id="4" name="Footer Placeholder 3"/>
          <p:cNvSpPr>
            <a:spLocks noGrp="1"/>
          </p:cNvSpPr>
          <p:nvPr>
            <p:ph type="ftr" sz="quarter" idx="11"/>
          </p:nvPr>
        </p:nvSpPr>
        <p:spPr/>
        <p:txBody>
          <a:bodyPr/>
          <a:lstStyle/>
          <a:p>
            <a:r>
              <a:rPr lang="en-US"/>
              <a:t>© 2016 Pearson Education, Inc., Hoboken, NJ. All rights reserved. </a:t>
            </a:r>
            <a:endParaRPr/>
          </a:p>
        </p:txBody>
      </p:sp>
      <p:sp>
        <p:nvSpPr>
          <p:cNvPr id="5" name="Slide Number Placeholder 4"/>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endParaRPr/>
          </a:p>
        </p:txBody>
      </p:sp>
      <p:sp>
        <p:nvSpPr>
          <p:cNvPr id="3" name="Footer Placeholder 2"/>
          <p:cNvSpPr>
            <a:spLocks noGrp="1"/>
          </p:cNvSpPr>
          <p:nvPr>
            <p:ph type="ftr" sz="quarter" idx="11"/>
          </p:nvPr>
        </p:nvSpPr>
        <p:spPr/>
        <p:txBody>
          <a:bodyPr/>
          <a:lstStyle/>
          <a:p>
            <a:r>
              <a:rPr lang="en-US"/>
              <a:t>© 2016 Pearson Education, Inc., Hoboken, NJ. All rights reserved. </a:t>
            </a:r>
            <a:endParaRPr/>
          </a:p>
        </p:txBody>
      </p:sp>
      <p:sp>
        <p:nvSpPr>
          <p:cNvPr id="4" name="Slide Number Placeholder 3"/>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381093" y="3733800"/>
            <a:ext cx="325526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3859305" y="6423585"/>
            <a:ext cx="3316941" cy="365125"/>
          </a:xfrm>
        </p:spPr>
        <p:txBody>
          <a:bodyPr/>
          <a:lstStyle/>
          <a:p>
            <a:r>
              <a:rPr lang="en-US"/>
              <a:t>© 2016 Pearson Education, Inc., Hoboken, NJ. All rights reserved. </a:t>
            </a:r>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4169404" y="3995737"/>
            <a:ext cx="3898272"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dirty="0"/>
              <a:t>Click icon to add picture</a:t>
            </a:r>
            <a:endParaRPr dirty="0"/>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dirty="0"/>
              <a:t>Click icon to add picture</a:t>
            </a:r>
            <a:endParaRP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endParaRPr/>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dirty="0"/>
              <a:t>Click icon to add picture</a:t>
            </a:r>
            <a:endParaRPr dirty="0"/>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dirty="0"/>
              <a:t>Click icon to add picture</a:t>
            </a:r>
            <a:endParaRPr dirty="0"/>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dirty="0"/>
              <a:t>Click icon to add picture</a:t>
            </a:r>
            <a:endParaRPr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dirty="0"/>
          </a:p>
        </p:txBody>
      </p:sp>
      <p:sp>
        <p:nvSpPr>
          <p:cNvPr id="4" name="Text Placeholder 3"/>
          <p:cNvSpPr>
            <a:spLocks noGrp="1"/>
          </p:cNvSpPr>
          <p:nvPr>
            <p:ph type="body" sz="half" idx="2"/>
          </p:nvPr>
        </p:nvSpPr>
        <p:spPr>
          <a:xfrm>
            <a:off x="4953000" y="3995737"/>
            <a:ext cx="3108960" cy="21478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endParaRPr/>
          </a:p>
        </p:txBody>
      </p:sp>
      <p:sp>
        <p:nvSpPr>
          <p:cNvPr id="6" name="Footer Placeholder 5"/>
          <p:cNvSpPr>
            <a:spLocks noGrp="1"/>
          </p:cNvSpPr>
          <p:nvPr>
            <p:ph type="ftr" sz="quarter" idx="11"/>
          </p:nvPr>
        </p:nvSpPr>
        <p:spPr>
          <a:xfrm>
            <a:off x="4191000" y="6423585"/>
            <a:ext cx="3005138" cy="365125"/>
          </a:xfrm>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dirty="0"/>
              <a:t>Click icon to add picture</a:t>
            </a:r>
            <a:endParaRPr dirty="0"/>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dirty="0"/>
              <a:t>Click icon to add picture</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r>
              <a:rPr lang="en-US"/>
              <a:t>© 2016 Pearson Education, Inc., Hoboken, NJ. All rights reserved. </a:t>
            </a:r>
            <a:endParaRPr/>
          </a:p>
        </p:txBody>
      </p:sp>
      <p:sp>
        <p:nvSpPr>
          <p:cNvPr id="6" name="Slide Number Placeholder 5"/>
          <p:cNvSpPr>
            <a:spLocks noGrp="1"/>
          </p:cNvSpPr>
          <p:nvPr>
            <p:ph type="sldNum" sz="quarter" idx="12"/>
          </p:nvPr>
        </p:nvSpPr>
        <p:spPr/>
        <p:txBody>
          <a:bodyPr/>
          <a:lstStyle/>
          <a:p>
            <a:fld id="{8AF02B71-8991-4516-A01E-F1A9ACD28BDC}" type="slidenum">
              <a:rPr/>
              <a:pPr/>
              <a:t>‹#›</a:t>
            </a:fld>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endParaRPr/>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r>
              <a:rPr lang="en-US"/>
              <a:t>© 2016 Pearson Education, Inc., Hoboken, NJ. All rights reserved. </a:t>
            </a:r>
            <a:endParaRPr/>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dirty="0"/>
              <a:t>Click icon to add picture</a:t>
            </a:r>
            <a:endParaRPr dirty="0"/>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dirty="0"/>
              <a:t>Click icon to add picture</a:t>
            </a:r>
            <a:endParaRPr dirty="0"/>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endParaRPr/>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r>
              <a:rPr lang="en-US"/>
              <a:t>© 2016 Pearson Education, Inc., Hoboken, NJ. All rights reserved. </a:t>
            </a:r>
            <a:endParaRPr/>
          </a:p>
        </p:txBody>
      </p:sp>
      <p:sp>
        <p:nvSpPr>
          <p:cNvPr id="6" name="Slide Number Placeholder 5"/>
          <p:cNvSpPr>
            <a:spLocks noGrp="1"/>
          </p:cNvSpPr>
          <p:nvPr>
            <p:ph type="sldNum" sz="quarter" idx="12"/>
          </p:nvPr>
        </p:nvSpPr>
        <p:spPr>
          <a:xfrm>
            <a:off x="8305800" y="6248774"/>
            <a:ext cx="554038" cy="365125"/>
          </a:xfrm>
        </p:spPr>
        <p:txBody>
          <a:bodyPr/>
          <a:lstStyle/>
          <a:p>
            <a:fld id="{8AF02B71-8991-4516-A01E-F1A9ACD28BDC}" type="slidenum">
              <a:rPr/>
              <a:pPr/>
              <a:t>‹#›</a:t>
            </a:fld>
            <a:endParaRPr/>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endParaRPr/>
          </a:p>
        </p:txBody>
      </p:sp>
      <p:sp>
        <p:nvSpPr>
          <p:cNvPr id="8" name="Footer Placeholder 7"/>
          <p:cNvSpPr>
            <a:spLocks noGrp="1"/>
          </p:cNvSpPr>
          <p:nvPr>
            <p:ph type="ftr" sz="quarter" idx="11"/>
          </p:nvPr>
        </p:nvSpPr>
        <p:spPr/>
        <p:txBody>
          <a:bodyPr/>
          <a:lstStyle/>
          <a:p>
            <a:r>
              <a:rPr lang="en-US"/>
              <a:t>© 2016 Pearson Education, Inc., Hoboken, NJ. All rights reserved. </a:t>
            </a:r>
            <a:endParaRPr/>
          </a:p>
        </p:txBody>
      </p:sp>
      <p:sp>
        <p:nvSpPr>
          <p:cNvPr id="9" name="Slide Number Placeholder 8"/>
          <p:cNvSpPr>
            <a:spLocks noGrp="1"/>
          </p:cNvSpPr>
          <p:nvPr>
            <p:ph type="sldNum" sz="quarter" idx="12"/>
          </p:nvPr>
        </p:nvSpPr>
        <p:spPr/>
        <p:txBody>
          <a:bodyPr/>
          <a:lstStyle/>
          <a:p>
            <a:fld id="{8AF02B71-8991-4516-A01E-F1A9ACD28BDC}" type="slidenum">
              <a:rPr/>
              <a:pPr/>
              <a:t>‹#›</a:t>
            </a:fld>
            <a:endParaRPr/>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a:t>© 2016 Pearson Education, Inc., Hoboken, NJ. All rights reserved. </a:t>
            </a:r>
            <a:endParaRPr/>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8AF02B71-8991-4516-A01E-F1A9ACD28BDC}" type="slidenum">
              <a:rPr/>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endParaRPr/>
          </a:p>
        </p:txBody>
      </p:sp>
      <p:sp>
        <p:nvSpPr>
          <p:cNvPr id="6" name="Footer Placeholder 5"/>
          <p:cNvSpPr>
            <a:spLocks noGrp="1"/>
          </p:cNvSpPr>
          <p:nvPr>
            <p:ph type="ftr" sz="quarter" idx="11"/>
          </p:nvPr>
        </p:nvSpPr>
        <p:spPr/>
        <p:txBody>
          <a:bodyPr/>
          <a:lstStyle/>
          <a:p>
            <a:r>
              <a:rPr lang="en-US"/>
              <a:t>© 2016 Pearson Education, Inc., Hoboken, NJ. All rights reserved. </a:t>
            </a:r>
            <a:endParaRPr/>
          </a:p>
        </p:txBody>
      </p:sp>
      <p:sp>
        <p:nvSpPr>
          <p:cNvPr id="7" name="Slide Number Placeholder 6"/>
          <p:cNvSpPr>
            <a:spLocks noGrp="1"/>
          </p:cNvSpPr>
          <p:nvPr>
            <p:ph type="sldNum" sz="quarter" idx="12"/>
          </p:nvPr>
        </p:nvSpPr>
        <p:spPr/>
        <p:txBody>
          <a:bodyPr/>
          <a:lstStyle/>
          <a:p>
            <a:fld id="{8AF02B71-8991-4516-A01E-F1A9ACD28BDC}" type="slidenum">
              <a:rPr/>
              <a:pPr/>
              <a:t>‹#›</a:t>
            </a:fld>
            <a:endParaRPr/>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2"/>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r>
              <a:rPr lang="en-US"/>
              <a:t>© 2016 Pearson Education, Inc., Hoboken, NJ. All rights reserved. </a:t>
            </a:r>
            <a:endParaRPr/>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8AF02B71-8991-4516-A01E-F1A9ACD28BDC}" type="slidenum">
              <a:rPr/>
              <a:pPr/>
              <a:t>‹#›</a:t>
            </a:fld>
            <a:endParaRP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sldNum="0"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0" name="Rectangle 4"/>
          <p:cNvSpPr>
            <a:spLocks noGrp="1" noChangeArrowheads="1"/>
          </p:cNvSpPr>
          <p:nvPr>
            <p:ph type="ctrTitle"/>
          </p:nvPr>
        </p:nvSpPr>
        <p:spPr/>
        <p:txBody>
          <a:bodyPr>
            <a:normAutofit fontScale="90000"/>
          </a:bodyPr>
          <a:lstStyle/>
          <a:p>
            <a:r>
              <a:rPr lang="en-GB" dirty="0"/>
              <a:t>William Stallings </a:t>
            </a:r>
            <a:br>
              <a:rPr lang="en-GB" dirty="0"/>
            </a:br>
            <a:r>
              <a:rPr lang="en-GB" dirty="0"/>
              <a:t>Computer Organization </a:t>
            </a:r>
            <a:br>
              <a:rPr lang="en-GB" dirty="0"/>
            </a:br>
            <a:r>
              <a:rPr lang="en-GB" dirty="0"/>
              <a:t>and Architecture</a:t>
            </a:r>
            <a:br>
              <a:rPr lang="en-GB" dirty="0"/>
            </a:br>
            <a:r>
              <a:rPr lang="en-GB" dirty="0"/>
              <a:t>10</a:t>
            </a:r>
            <a:r>
              <a:rPr lang="en-GB" baseline="30000" dirty="0"/>
              <a:t>th</a:t>
            </a:r>
            <a:r>
              <a:rPr lang="en-GB" dirty="0"/>
              <a:t> Edition</a:t>
            </a:r>
          </a:p>
        </p:txBody>
      </p:sp>
      <p:pic>
        <p:nvPicPr>
          <p:cNvPr id="3" name="Picture 2" descr="Snapshot 2012-06-08 00-57-47.jpg"/>
          <p:cNvPicPr>
            <a:picLocks noChangeAspect="1"/>
          </p:cNvPicPr>
          <p:nvPr/>
        </p:nvPicPr>
        <p:blipFill>
          <a:blip r:embed="rId3"/>
          <a:stretch>
            <a:fillRect/>
          </a:stretch>
        </p:blipFill>
        <p:spPr>
          <a:xfrm>
            <a:off x="609600" y="990600"/>
            <a:ext cx="3649579" cy="2667000"/>
          </a:xfrm>
          <a:prstGeom prst="rect">
            <a:avLst/>
          </a:prstGeom>
          <a:effectLst>
            <a:outerShdw blurRad="50800" dist="38100" dir="2700000" algn="tl" rotWithShape="0">
              <a:schemeClr val="tx1">
                <a:alpha val="43000"/>
              </a:schemeClr>
            </a:outerShdw>
            <a:reflection stA="50000" endPos="75000" dist="12700" dir="5400000" sy="-100000" algn="bl" rotWithShape="0"/>
            <a:softEdge rad="88900"/>
          </a:effectLst>
        </p:spPr>
      </p:pic>
      <p:sp>
        <p:nvSpPr>
          <p:cNvPr id="4" name="TextBox 3"/>
          <p:cNvSpPr txBox="1"/>
          <p:nvPr/>
        </p:nvSpPr>
        <p:spPr>
          <a:xfrm>
            <a:off x="-1534472" y="1786024"/>
            <a:ext cx="184666" cy="461665"/>
          </a:xfrm>
          <a:prstGeom prst="rect">
            <a:avLst/>
          </a:prstGeom>
          <a:noFill/>
        </p:spPr>
        <p:txBody>
          <a:bodyPr wrap="none" rtlCol="0">
            <a:spAutoFit/>
          </a:bodyPr>
          <a:lstStyle/>
          <a:p>
            <a:endParaRPr lang="en-US" dirty="0"/>
          </a:p>
        </p:txBody>
      </p:sp>
      <p:sp>
        <p:nvSpPr>
          <p:cNvPr id="2" name="Footer Placeholder 1"/>
          <p:cNvSpPr>
            <a:spLocks noGrp="1"/>
          </p:cNvSpPr>
          <p:nvPr>
            <p:ph type="ftr" sz="quarter" idx="11"/>
          </p:nvPr>
        </p:nvSpPr>
        <p:spPr/>
        <p:txBody>
          <a:bodyPr/>
          <a:lstStyle/>
          <a:p>
            <a:r>
              <a:rPr lang="en-GB"/>
              <a:t>© 2016 Pearson Education, Inc., Hoboken, NJ. All rights reserved. </a:t>
            </a:r>
            <a:endParaRPr lang="en-GB"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 2016 Pearson Education, Inc., Hoboken, NJ. All rights reserved. </a:t>
            </a:r>
          </a:p>
        </p:txBody>
      </p:sp>
      <p:pic>
        <p:nvPicPr>
          <p:cNvPr id="8" name="Picture 7" descr="f7.pdf"/>
          <p:cNvPicPr>
            <a:picLocks noChangeAspect="1"/>
          </p:cNvPicPr>
          <p:nvPr/>
        </p:nvPicPr>
        <p:blipFill rotWithShape="1">
          <a:blip r:embed="rId3">
            <a:extLst>
              <a:ext uri="{28A0092B-C50C-407E-A947-70E740481C1C}">
                <a14:useLocalDpi xmlns:a14="http://schemas.microsoft.com/office/drawing/2010/main" val="0"/>
              </a:ext>
            </a:extLst>
          </a:blip>
          <a:srcRect t="17236" b="31789"/>
          <a:stretch/>
        </p:blipFill>
        <p:spPr>
          <a:xfrm>
            <a:off x="-396552" y="179577"/>
            <a:ext cx="10123965" cy="6678423"/>
          </a:xfrm>
          <a:prstGeom prst="rect">
            <a:avLst/>
          </a:prstGeom>
        </p:spPr>
      </p:pic>
    </p:spTree>
    <p:extLst>
      <p:ext uri="{BB962C8B-B14F-4D97-AF65-F5344CB8AC3E}">
        <p14:creationId xmlns:p14="http://schemas.microsoft.com/office/powerpoint/2010/main" val="3495733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p:cNvPicPr>
            <a:picLocks noChangeAspect="1"/>
          </p:cNvPicPr>
          <p:nvPr/>
        </p:nvPicPr>
        <p:blipFill rotWithShape="1">
          <a:blip r:embed="rId3"/>
          <a:srcRect l="18108" r="20428"/>
          <a:stretch/>
        </p:blipFill>
        <p:spPr>
          <a:xfrm>
            <a:off x="-396552" y="3068960"/>
            <a:ext cx="9881148" cy="2880320"/>
          </a:xfrm>
          <a:prstGeom prst="rect">
            <a:avLst/>
          </a:prstGeom>
        </p:spPr>
      </p:pic>
      <p:sp>
        <p:nvSpPr>
          <p:cNvPr id="6" name="TextBox 5"/>
          <p:cNvSpPr txBox="1"/>
          <p:nvPr/>
        </p:nvSpPr>
        <p:spPr>
          <a:xfrm>
            <a:off x="107504" y="332656"/>
            <a:ext cx="9036496" cy="1815882"/>
          </a:xfrm>
          <a:prstGeom prst="rect">
            <a:avLst/>
          </a:prstGeom>
          <a:noFill/>
        </p:spPr>
        <p:txBody>
          <a:bodyPr wrap="square" rtlCol="0">
            <a:spAutoFit/>
          </a:bodyPr>
          <a:lstStyle/>
          <a:p>
            <a:pPr algn="ctr"/>
            <a:r>
              <a:rPr lang="en-US" sz="2800" dirty="0">
                <a:latin typeface="+mn-lt"/>
              </a:rPr>
              <a:t>Table 18.1  </a:t>
            </a:r>
          </a:p>
          <a:p>
            <a:pPr algn="ctr"/>
            <a:r>
              <a:rPr lang="en-US" sz="2800" dirty="0">
                <a:latin typeface="+mn-lt"/>
              </a:rPr>
              <a:t> </a:t>
            </a:r>
          </a:p>
          <a:p>
            <a:pPr algn="ctr"/>
            <a:r>
              <a:rPr lang="en-US" sz="2800" dirty="0">
                <a:latin typeface="+mn-lt"/>
              </a:rPr>
              <a:t>Operating Parameters of AMD 5100K </a:t>
            </a:r>
          </a:p>
          <a:p>
            <a:pPr algn="ctr"/>
            <a:r>
              <a:rPr lang="en-US" sz="2800" dirty="0">
                <a:latin typeface="+mn-lt"/>
              </a:rPr>
              <a:t>Heterogeneous Multicore Processor </a:t>
            </a:r>
          </a:p>
        </p:txBody>
      </p:sp>
      <p:sp>
        <p:nvSpPr>
          <p:cNvPr id="7" name="TextBox 6"/>
          <p:cNvSpPr txBox="1"/>
          <p:nvPr/>
        </p:nvSpPr>
        <p:spPr>
          <a:xfrm>
            <a:off x="323528" y="5589240"/>
            <a:ext cx="5904606" cy="461665"/>
          </a:xfrm>
          <a:prstGeom prst="rect">
            <a:avLst/>
          </a:prstGeom>
          <a:noFill/>
        </p:spPr>
        <p:txBody>
          <a:bodyPr wrap="none" rtlCol="0">
            <a:spAutoFit/>
          </a:bodyPr>
          <a:lstStyle/>
          <a:p>
            <a:r>
              <a:rPr lang="en-US" sz="1200" dirty="0">
                <a:latin typeface="+mn-lt"/>
              </a:rPr>
              <a:t>FLOPS = floating point operations per second</a:t>
            </a:r>
          </a:p>
          <a:p>
            <a:r>
              <a:rPr lang="en-US" sz="1200" dirty="0">
                <a:latin typeface="+mn-lt"/>
              </a:rPr>
              <a:t>FLOPS/core = number of parallel floating point operations that can be performed </a:t>
            </a:r>
          </a:p>
        </p:txBody>
      </p:sp>
    </p:spTree>
    <p:extLst>
      <p:ext uri="{BB962C8B-B14F-4D97-AF65-F5344CB8AC3E}">
        <p14:creationId xmlns:p14="http://schemas.microsoft.com/office/powerpoint/2010/main" val="720040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p:txBody>
          <a:bodyPr/>
          <a:lstStyle/>
          <a:p>
            <a:pPr algn="ctr"/>
            <a:r>
              <a:rPr lang="en-US" altLang="ko-KR" sz="3000" dirty="0" smtClean="0">
                <a:effectLst>
                  <a:outerShdw blurRad="38100" dist="38100" dir="2700000" algn="tl">
                    <a:srgbClr val="000000">
                      <a:alpha val="43137"/>
                    </a:srgbClr>
                  </a:outerShdw>
                </a:effectLst>
              </a:rPr>
              <a:t>Example</a:t>
            </a:r>
            <a:r>
              <a:rPr lang="ko-KR" altLang="en-US" sz="3000" dirty="0" smtClean="0">
                <a:effectLst>
                  <a:outerShdw blurRad="38100" dist="38100" dir="2700000" algn="tl">
                    <a:srgbClr val="000000">
                      <a:alpha val="43137"/>
                    </a:srgbClr>
                  </a:outerShdw>
                </a:effectLst>
              </a:rPr>
              <a:t> </a:t>
            </a:r>
            <a:r>
              <a:rPr lang="en-US" altLang="ko-KR" sz="3000" dirty="0" smtClean="0">
                <a:effectLst>
                  <a:outerShdw blurRad="38100" dist="38100" dir="2700000" algn="tl">
                    <a:srgbClr val="000000">
                      <a:alpha val="43137"/>
                    </a:srgbClr>
                  </a:outerShdw>
                </a:effectLst>
              </a:rPr>
              <a:t>CPU and GPU</a:t>
            </a:r>
            <a:endParaRPr lang="en-GB" sz="3000" dirty="0">
              <a:effectLst>
                <a:outerShdw blurRad="38100" dist="38100" dir="2700000" algn="tl">
                  <a:srgbClr val="000000">
                    <a:alpha val="43137"/>
                  </a:srgbClr>
                </a:outerShdw>
              </a:effectLst>
            </a:endParaRPr>
          </a:p>
        </p:txBody>
      </p:sp>
      <p:graphicFrame>
        <p:nvGraphicFramePr>
          <p:cNvPr id="3" name="내용 개체 틀 2"/>
          <p:cNvGraphicFramePr>
            <a:graphicFrameLocks noGrp="1"/>
          </p:cNvGraphicFramePr>
          <p:nvPr>
            <p:ph idx="1"/>
            <p:extLst>
              <p:ext uri="{D42A27DB-BD31-4B8C-83A1-F6EECF244321}">
                <p14:modId xmlns:p14="http://schemas.microsoft.com/office/powerpoint/2010/main" val="400836992"/>
              </p:ext>
            </p:extLst>
          </p:nvPr>
        </p:nvGraphicFramePr>
        <p:xfrm>
          <a:off x="395536" y="980728"/>
          <a:ext cx="7554912" cy="5151120"/>
        </p:xfrm>
        <a:graphic>
          <a:graphicData uri="http://schemas.openxmlformats.org/drawingml/2006/table">
            <a:tbl>
              <a:tblPr firstRow="1" bandRow="1">
                <a:tableStyleId>{5C22544A-7EE6-4342-B048-85BDC9FD1C3A}</a:tableStyleId>
              </a:tblPr>
              <a:tblGrid>
                <a:gridCol w="2880320"/>
                <a:gridCol w="1656184"/>
                <a:gridCol w="1656184"/>
                <a:gridCol w="1362224"/>
              </a:tblGrid>
              <a:tr h="370840">
                <a:tc>
                  <a:txBody>
                    <a:bodyPr/>
                    <a:lstStyle/>
                    <a:p>
                      <a:pPr latinLnBrk="1"/>
                      <a:endParaRPr lang="ko-KR" altLang="en-US" dirty="0"/>
                    </a:p>
                  </a:txBody>
                  <a:tcPr/>
                </a:tc>
                <a:tc>
                  <a:txBody>
                    <a:bodyPr/>
                    <a:lstStyle/>
                    <a:p>
                      <a:pPr latinLnBrk="1"/>
                      <a:r>
                        <a:rPr lang="en-US" altLang="ko-KR" dirty="0" smtClean="0"/>
                        <a:t>CPU</a:t>
                      </a:r>
                    </a:p>
                    <a:p>
                      <a:pPr latinLnBrk="1"/>
                      <a:r>
                        <a:rPr lang="en-US" altLang="ko-KR" dirty="0" smtClean="0"/>
                        <a:t>Intel core i7-6700K(2015)</a:t>
                      </a:r>
                      <a:endParaRPr lang="ko-KR" altLang="en-US" dirty="0"/>
                    </a:p>
                  </a:txBody>
                  <a:tcPr/>
                </a:tc>
                <a:tc>
                  <a:txBody>
                    <a:bodyPr/>
                    <a:lstStyle/>
                    <a:p>
                      <a:pPr latinLnBrk="1"/>
                      <a:r>
                        <a:rPr lang="en-US" altLang="ko-KR" dirty="0" smtClean="0"/>
                        <a:t>GPU</a:t>
                      </a:r>
                    </a:p>
                    <a:p>
                      <a:pPr latinLnBrk="1"/>
                      <a:r>
                        <a:rPr lang="en-US" altLang="ko-KR" dirty="0" smtClean="0"/>
                        <a:t>NVIDIA GTX 1080(2014)</a:t>
                      </a:r>
                      <a:endParaRPr lang="ko-KR" altLang="en-US" dirty="0"/>
                    </a:p>
                  </a:txBody>
                  <a:tcPr/>
                </a:tc>
                <a:tc>
                  <a:txBody>
                    <a:bodyPr/>
                    <a:lstStyle/>
                    <a:p>
                      <a:pPr latinLnBrk="1"/>
                      <a:endParaRPr lang="ko-KR" altLang="en-US" dirty="0"/>
                    </a:p>
                  </a:txBody>
                  <a:tcPr/>
                </a:tc>
              </a:tr>
              <a:tr h="370840">
                <a:tc>
                  <a:txBody>
                    <a:bodyPr/>
                    <a:lstStyle/>
                    <a:p>
                      <a:pPr latinLnBrk="1"/>
                      <a:r>
                        <a:rPr lang="en-US" altLang="ko-KR" dirty="0" smtClean="0"/>
                        <a:t># </a:t>
                      </a:r>
                      <a:r>
                        <a:rPr lang="en-US" altLang="ko-KR" baseline="0" dirty="0" smtClean="0"/>
                        <a:t>of </a:t>
                      </a:r>
                      <a:r>
                        <a:rPr lang="en-US" altLang="ko-KR" dirty="0" smtClean="0"/>
                        <a:t>core</a:t>
                      </a:r>
                      <a:endParaRPr lang="ko-KR" altLang="en-US" dirty="0"/>
                    </a:p>
                  </a:txBody>
                  <a:tcPr/>
                </a:tc>
                <a:tc>
                  <a:txBody>
                    <a:bodyPr/>
                    <a:lstStyle/>
                    <a:p>
                      <a:pPr algn="ctr" latinLnBrk="1"/>
                      <a:r>
                        <a:rPr lang="en-US" altLang="ko-KR" dirty="0" smtClean="0"/>
                        <a:t>4</a:t>
                      </a:r>
                      <a:endParaRPr lang="ko-KR" altLang="en-US" dirty="0"/>
                    </a:p>
                  </a:txBody>
                  <a:tcPr/>
                </a:tc>
                <a:tc>
                  <a:txBody>
                    <a:bodyPr/>
                    <a:lstStyle/>
                    <a:p>
                      <a:pPr algn="ctr" latinLnBrk="1"/>
                      <a:r>
                        <a:rPr lang="en-US" altLang="ko-KR" dirty="0" smtClean="0"/>
                        <a:t>40</a:t>
                      </a:r>
                      <a:endParaRPr lang="ko-KR" altLang="en-US" dirty="0"/>
                    </a:p>
                  </a:txBody>
                  <a:tcPr/>
                </a:tc>
                <a:tc>
                  <a:txBody>
                    <a:bodyPr/>
                    <a:lstStyle/>
                    <a:p>
                      <a:pPr algn="ctr" latinLnBrk="1"/>
                      <a:r>
                        <a:rPr lang="en-US" altLang="ko-KR" dirty="0" smtClean="0"/>
                        <a:t># of SM</a:t>
                      </a:r>
                      <a:endParaRPr lang="ko-KR" altLang="en-US" dirty="0"/>
                    </a:p>
                  </a:txBody>
                  <a:tcPr/>
                </a:tc>
              </a:tr>
              <a:tr h="370840">
                <a:tc>
                  <a:txBody>
                    <a:bodyPr/>
                    <a:lstStyle/>
                    <a:p>
                      <a:pPr latinLnBrk="1"/>
                      <a:r>
                        <a:rPr lang="en-US" altLang="ko-KR" dirty="0" smtClean="0"/>
                        <a:t># of threads</a:t>
                      </a:r>
                      <a:endParaRPr lang="ko-KR" altLang="en-US" dirty="0"/>
                    </a:p>
                  </a:txBody>
                  <a:tcPr/>
                </a:tc>
                <a:tc>
                  <a:txBody>
                    <a:bodyPr/>
                    <a:lstStyle/>
                    <a:p>
                      <a:pPr algn="ctr" latinLnBrk="1"/>
                      <a:r>
                        <a:rPr lang="en-US" altLang="ko-KR" dirty="0" smtClean="0"/>
                        <a:t>8</a:t>
                      </a:r>
                      <a:endParaRPr lang="ko-KR" altLang="en-US" dirty="0"/>
                    </a:p>
                  </a:txBody>
                  <a:tcPr/>
                </a:tc>
                <a:tc>
                  <a:txBody>
                    <a:bodyPr/>
                    <a:lstStyle/>
                    <a:p>
                      <a:pPr algn="ctr" latinLnBrk="1"/>
                      <a:r>
                        <a:rPr lang="en-US" altLang="ko-KR" dirty="0" smtClean="0"/>
                        <a:t>2560</a:t>
                      </a:r>
                      <a:endParaRPr lang="ko-KR" altLang="en-US" dirty="0"/>
                    </a:p>
                  </a:txBody>
                  <a:tcPr/>
                </a:tc>
                <a:tc>
                  <a:txBody>
                    <a:bodyPr/>
                    <a:lstStyle/>
                    <a:p>
                      <a:pPr algn="ctr" latinLnBrk="1"/>
                      <a:endParaRPr lang="ko-KR" altLang="en-US"/>
                    </a:p>
                  </a:txBody>
                  <a:tcPr/>
                </a:tc>
              </a:tr>
              <a:tr h="370840">
                <a:tc>
                  <a:txBody>
                    <a:bodyPr/>
                    <a:lstStyle/>
                    <a:p>
                      <a:pPr latinLnBrk="1"/>
                      <a:r>
                        <a:rPr lang="en-US" altLang="ko-KR" dirty="0" smtClean="0"/>
                        <a:t># of FP64</a:t>
                      </a:r>
                    </a:p>
                  </a:txBody>
                  <a:tcPr/>
                </a:tc>
                <a:tc>
                  <a:txBody>
                    <a:bodyPr/>
                    <a:lstStyle/>
                    <a:p>
                      <a:pPr algn="ctr" latinLnBrk="1"/>
                      <a:r>
                        <a:rPr lang="en-US" altLang="ko-KR" dirty="0" smtClean="0"/>
                        <a:t>4*8(32)</a:t>
                      </a:r>
                      <a:endParaRPr lang="ko-KR" altLang="en-US" dirty="0"/>
                    </a:p>
                  </a:txBody>
                  <a:tcPr/>
                </a:tc>
                <a:tc>
                  <a:txBody>
                    <a:bodyPr/>
                    <a:lstStyle/>
                    <a:p>
                      <a:pPr algn="ctr" latinLnBrk="1"/>
                      <a:r>
                        <a:rPr lang="en-US" altLang="ko-KR" dirty="0" smtClean="0"/>
                        <a:t>40*2(80)</a:t>
                      </a:r>
                      <a:endParaRPr lang="ko-KR" altLang="en-US" dirty="0"/>
                    </a:p>
                  </a:txBody>
                  <a:tcPr/>
                </a:tc>
                <a:tc>
                  <a:txBody>
                    <a:bodyPr/>
                    <a:lstStyle/>
                    <a:p>
                      <a:pPr algn="ctr" latinLnBrk="1"/>
                      <a:endParaRPr lang="ko-KR" altLang="en-US"/>
                    </a:p>
                  </a:txBody>
                  <a:tcPr/>
                </a:tc>
              </a:tr>
              <a:tr h="370840">
                <a:tc>
                  <a:txBody>
                    <a:bodyPr/>
                    <a:lstStyle/>
                    <a:p>
                      <a:pPr latinLnBrk="1"/>
                      <a:r>
                        <a:rPr lang="en-US" altLang="ko-KR" dirty="0" smtClean="0"/>
                        <a:t># of FP32</a:t>
                      </a:r>
                      <a:endParaRPr lang="ko-KR" altLang="en-US" dirty="0"/>
                    </a:p>
                  </a:txBody>
                  <a:tcPr/>
                </a:tc>
                <a:tc>
                  <a:txBody>
                    <a:bodyPr/>
                    <a:lstStyle/>
                    <a:p>
                      <a:pPr algn="ctr" latinLnBrk="1"/>
                      <a:r>
                        <a:rPr lang="en-US" altLang="ko-KR" dirty="0" smtClean="0"/>
                        <a:t>4*16(64)</a:t>
                      </a:r>
                      <a:endParaRPr lang="ko-KR" altLang="en-US" dirty="0"/>
                    </a:p>
                  </a:txBody>
                  <a:tcPr/>
                </a:tc>
                <a:tc>
                  <a:txBody>
                    <a:bodyPr/>
                    <a:lstStyle/>
                    <a:p>
                      <a:pPr algn="ctr" latinLnBrk="1"/>
                      <a:r>
                        <a:rPr lang="en-US" altLang="ko-KR" dirty="0" smtClean="0"/>
                        <a:t>40*64(2560)</a:t>
                      </a:r>
                      <a:endParaRPr lang="ko-KR" altLang="en-US" dirty="0"/>
                    </a:p>
                  </a:txBody>
                  <a:tcPr/>
                </a:tc>
                <a:tc>
                  <a:txBody>
                    <a:bodyPr/>
                    <a:lstStyle/>
                    <a:p>
                      <a:pPr algn="ctr" latinLnBrk="1"/>
                      <a:endParaRPr lang="ko-KR" altLang="en-US"/>
                    </a:p>
                  </a:txBody>
                  <a:tcPr/>
                </a:tc>
              </a:tr>
              <a:tr h="370840">
                <a:tc>
                  <a:txBody>
                    <a:bodyPr/>
                    <a:lstStyle/>
                    <a:p>
                      <a:pPr latinLnBrk="1"/>
                      <a:r>
                        <a:rPr lang="en-US" altLang="ko-KR" dirty="0" smtClean="0"/>
                        <a:t># of FP16</a:t>
                      </a:r>
                      <a:endParaRPr lang="ko-KR" altLang="en-US" dirty="0"/>
                    </a:p>
                  </a:txBody>
                  <a:tcPr/>
                </a:tc>
                <a:tc>
                  <a:txBody>
                    <a:bodyPr/>
                    <a:lstStyle/>
                    <a:p>
                      <a:pPr algn="ctr" latinLnBrk="1"/>
                      <a:r>
                        <a:rPr lang="en-US" altLang="ko-KR" dirty="0" smtClean="0"/>
                        <a:t>no</a:t>
                      </a:r>
                      <a:endParaRPr lang="ko-KR" altLang="en-US" dirty="0"/>
                    </a:p>
                  </a:txBody>
                  <a:tcPr/>
                </a:tc>
                <a:tc>
                  <a:txBody>
                    <a:bodyPr/>
                    <a:lstStyle/>
                    <a:p>
                      <a:pPr algn="ctr" latinLnBrk="1"/>
                      <a:r>
                        <a:rPr lang="en-US" altLang="ko-KR" dirty="0" smtClean="0"/>
                        <a:t>40*64(2560)</a:t>
                      </a:r>
                      <a:endParaRPr lang="ko-KR" altLang="en-US" dirty="0"/>
                    </a:p>
                  </a:txBody>
                  <a:tcPr/>
                </a:tc>
                <a:tc>
                  <a:txBody>
                    <a:bodyPr/>
                    <a:lstStyle/>
                    <a:p>
                      <a:pPr algn="ctr" latinLnBrk="1"/>
                      <a:endParaRPr lang="ko-KR" altLang="en-US"/>
                    </a:p>
                  </a:txBody>
                  <a:tcPr/>
                </a:tc>
              </a:tr>
              <a:tr h="370840">
                <a:tc>
                  <a:txBody>
                    <a:bodyPr/>
                    <a:lstStyle/>
                    <a:p>
                      <a:pPr latinLnBrk="1"/>
                      <a:r>
                        <a:rPr lang="en-US" altLang="ko-KR" dirty="0" smtClean="0"/>
                        <a:t>Peek FP32 performance</a:t>
                      </a:r>
                      <a:endParaRPr lang="ko-KR" altLang="en-US" dirty="0"/>
                    </a:p>
                  </a:txBody>
                  <a:tcPr/>
                </a:tc>
                <a:tc>
                  <a:txBody>
                    <a:bodyPr/>
                    <a:lstStyle/>
                    <a:p>
                      <a:pPr algn="ctr" latinLnBrk="1"/>
                      <a:r>
                        <a:rPr lang="en-US" altLang="ko-KR" dirty="0" smtClean="0"/>
                        <a:t>512GFlops</a:t>
                      </a:r>
                      <a:endParaRPr lang="ko-KR" altLang="en-US" dirty="0"/>
                    </a:p>
                  </a:txBody>
                  <a:tcPr/>
                </a:tc>
                <a:tc>
                  <a:txBody>
                    <a:bodyPr/>
                    <a:lstStyle/>
                    <a:p>
                      <a:pPr algn="ctr" latinLnBrk="1"/>
                      <a:r>
                        <a:rPr lang="en-US" altLang="ko-KR" dirty="0" smtClean="0"/>
                        <a:t>8228GFlops</a:t>
                      </a:r>
                      <a:endParaRPr lang="ko-KR" altLang="en-US" dirty="0"/>
                    </a:p>
                  </a:txBody>
                  <a:tcPr/>
                </a:tc>
                <a:tc>
                  <a:txBody>
                    <a:bodyPr/>
                    <a:lstStyle/>
                    <a:p>
                      <a:pPr algn="ctr" latinLnBrk="1"/>
                      <a:endParaRPr lang="ko-KR" altLang="en-US"/>
                    </a:p>
                  </a:txBody>
                  <a:tcPr/>
                </a:tc>
              </a:tr>
              <a:tr h="0">
                <a:tc>
                  <a:txBody>
                    <a:bodyPr/>
                    <a:lstStyle/>
                    <a:p>
                      <a:pPr latinLnBrk="1"/>
                      <a:r>
                        <a:rPr lang="en-US" altLang="ko-KR" dirty="0" smtClean="0"/>
                        <a:t>On-chip memory</a:t>
                      </a:r>
                      <a:endParaRPr lang="ko-KR" altLang="en-US" dirty="0"/>
                    </a:p>
                  </a:txBody>
                  <a:tcPr/>
                </a:tc>
                <a:tc>
                  <a:txBody>
                    <a:bodyPr/>
                    <a:lstStyle/>
                    <a:p>
                      <a:pPr algn="ctr" latinLnBrk="1"/>
                      <a:r>
                        <a:rPr lang="en-US" altLang="ko-KR" dirty="0" smtClean="0"/>
                        <a:t>8MB</a:t>
                      </a:r>
                      <a:endParaRPr lang="ko-KR" altLang="en-US" dirty="0"/>
                    </a:p>
                  </a:txBody>
                  <a:tcPr/>
                </a:tc>
                <a:tc>
                  <a:txBody>
                    <a:bodyPr/>
                    <a:lstStyle/>
                    <a:p>
                      <a:pPr algn="ctr" latinLnBrk="1"/>
                      <a:r>
                        <a:rPr lang="en-US" altLang="ko-KR" dirty="0" smtClean="0"/>
                        <a:t>2MB</a:t>
                      </a:r>
                      <a:endParaRPr lang="ko-KR" altLang="en-US" dirty="0"/>
                    </a:p>
                  </a:txBody>
                  <a:tcPr/>
                </a:tc>
                <a:tc>
                  <a:txBody>
                    <a:bodyPr/>
                    <a:lstStyle/>
                    <a:p>
                      <a:pPr algn="ctr" latinLnBrk="1"/>
                      <a:r>
                        <a:rPr lang="en-US" altLang="ko-KR" dirty="0" smtClean="0"/>
                        <a:t>LLC</a:t>
                      </a:r>
                      <a:endParaRPr lang="ko-KR" altLang="en-US" dirty="0"/>
                    </a:p>
                  </a:txBody>
                  <a:tcPr/>
                </a:tc>
              </a:tr>
              <a:tr h="303953">
                <a:tc>
                  <a:txBody>
                    <a:bodyPr/>
                    <a:lstStyle/>
                    <a:p>
                      <a:pPr latinLnBrk="1"/>
                      <a:r>
                        <a:rPr lang="en-US" altLang="ko-KR" dirty="0" smtClean="0"/>
                        <a:t>Off-chip memory bandwidth</a:t>
                      </a:r>
                      <a:endParaRPr lang="ko-KR" altLang="en-US" dirty="0"/>
                    </a:p>
                  </a:txBody>
                  <a:tcPr/>
                </a:tc>
                <a:tc>
                  <a:txBody>
                    <a:bodyPr/>
                    <a:lstStyle/>
                    <a:p>
                      <a:pPr algn="ctr" latinLnBrk="1"/>
                      <a:r>
                        <a:rPr lang="en-US" altLang="ko-KR" dirty="0" smtClean="0"/>
                        <a:t>34.1 GB/s</a:t>
                      </a:r>
                      <a:endParaRPr lang="ko-KR" altLang="en-US" dirty="0"/>
                    </a:p>
                  </a:txBody>
                  <a:tcPr/>
                </a:tc>
                <a:tc>
                  <a:txBody>
                    <a:bodyPr/>
                    <a:lstStyle/>
                    <a:p>
                      <a:pPr algn="ctr" latinLnBrk="1"/>
                      <a:r>
                        <a:rPr lang="en-US" altLang="ko-KR" dirty="0" smtClean="0"/>
                        <a:t>320 GB/s</a:t>
                      </a:r>
                      <a:endParaRPr lang="ko-KR" altLang="en-US" dirty="0"/>
                    </a:p>
                  </a:txBody>
                  <a:tcPr/>
                </a:tc>
                <a:tc>
                  <a:txBody>
                    <a:bodyPr/>
                    <a:lstStyle/>
                    <a:p>
                      <a:pPr algn="ctr" latinLnBrk="1"/>
                      <a:endParaRPr lang="ko-KR" altLang="en-US" dirty="0"/>
                    </a:p>
                  </a:txBody>
                  <a:tcPr/>
                </a:tc>
              </a:tr>
              <a:tr h="242147">
                <a:tc>
                  <a:txBody>
                    <a:bodyPr/>
                    <a:lstStyle/>
                    <a:p>
                      <a:pPr latinLnBrk="1"/>
                      <a:r>
                        <a:rPr lang="en-US" altLang="ko-KR" dirty="0" smtClean="0"/>
                        <a:t>Clock</a:t>
                      </a:r>
                      <a:endParaRPr lang="ko-KR" altLang="en-US" dirty="0"/>
                    </a:p>
                  </a:txBody>
                  <a:tcPr/>
                </a:tc>
                <a:tc>
                  <a:txBody>
                    <a:bodyPr/>
                    <a:lstStyle/>
                    <a:p>
                      <a:pPr algn="ctr" latinLnBrk="1"/>
                      <a:r>
                        <a:rPr lang="en-US" altLang="ko-KR" dirty="0" smtClean="0"/>
                        <a:t>4(4.2)GHz</a:t>
                      </a:r>
                      <a:endParaRPr lang="ko-KR" altLang="en-US" dirty="0"/>
                    </a:p>
                  </a:txBody>
                  <a:tcPr/>
                </a:tc>
                <a:tc>
                  <a:txBody>
                    <a:bodyPr/>
                    <a:lstStyle/>
                    <a:p>
                      <a:pPr algn="ctr" latinLnBrk="1"/>
                      <a:r>
                        <a:rPr lang="en-US" altLang="ko-KR" dirty="0" smtClean="0"/>
                        <a:t>1.607(1.733)GHz</a:t>
                      </a:r>
                      <a:endParaRPr lang="ko-KR" altLang="en-US" dirty="0"/>
                    </a:p>
                  </a:txBody>
                  <a:tcPr/>
                </a:tc>
                <a:tc>
                  <a:txBody>
                    <a:bodyPr/>
                    <a:lstStyle/>
                    <a:p>
                      <a:pPr algn="ctr" latinLnBrk="1"/>
                      <a:endParaRPr lang="ko-KR" altLang="en-US" dirty="0"/>
                    </a:p>
                  </a:txBody>
                  <a:tcPr/>
                </a:tc>
              </a:tr>
              <a:tr h="298873">
                <a:tc>
                  <a:txBody>
                    <a:bodyPr/>
                    <a:lstStyle/>
                    <a:p>
                      <a:pPr latinLnBrk="1"/>
                      <a:r>
                        <a:rPr lang="en-US" altLang="ko-KR" dirty="0" smtClean="0"/>
                        <a:t>Power</a:t>
                      </a:r>
                      <a:endParaRPr lang="ko-KR" altLang="en-US" dirty="0"/>
                    </a:p>
                  </a:txBody>
                  <a:tcPr/>
                </a:tc>
                <a:tc>
                  <a:txBody>
                    <a:bodyPr/>
                    <a:lstStyle/>
                    <a:p>
                      <a:pPr algn="ctr" latinLnBrk="1"/>
                      <a:r>
                        <a:rPr lang="en-US" altLang="ko-KR" dirty="0" smtClean="0"/>
                        <a:t>91W</a:t>
                      </a:r>
                      <a:endParaRPr lang="ko-KR" altLang="en-US" dirty="0"/>
                    </a:p>
                  </a:txBody>
                  <a:tcPr/>
                </a:tc>
                <a:tc>
                  <a:txBody>
                    <a:bodyPr/>
                    <a:lstStyle/>
                    <a:p>
                      <a:pPr algn="ctr" latinLnBrk="1"/>
                      <a:r>
                        <a:rPr lang="en-US" altLang="ko-KR" dirty="0" smtClean="0"/>
                        <a:t>180W</a:t>
                      </a:r>
                      <a:endParaRPr lang="ko-KR" altLang="en-US" dirty="0"/>
                    </a:p>
                  </a:txBody>
                  <a:tcPr/>
                </a:tc>
                <a:tc>
                  <a:txBody>
                    <a:bodyPr/>
                    <a:lstStyle/>
                    <a:p>
                      <a:pPr algn="ctr" latinLnBrk="1"/>
                      <a:endParaRPr lang="ko-KR" altLang="en-US" dirty="0"/>
                    </a:p>
                  </a:txBody>
                  <a:tcPr/>
                </a:tc>
              </a:tr>
            </a:tbl>
          </a:graphicData>
        </a:graphic>
      </p:graphicFrame>
      <p:sp>
        <p:nvSpPr>
          <p:cNvPr id="2" name="Footer Placeholder 1"/>
          <p:cNvSpPr>
            <a:spLocks noGrp="1"/>
          </p:cNvSpPr>
          <p:nvPr>
            <p:ph type="ftr" sz="quarter" idx="11"/>
          </p:nvPr>
        </p:nvSpPr>
        <p:spPr/>
        <p:txBody>
          <a:bodyPr/>
          <a:lstStyle/>
          <a:p>
            <a:r>
              <a:rPr lang="en-US"/>
              <a:t>© 2016 Pearson Education, Inc., Hoboken, NJ. All rights reserved. </a:t>
            </a:r>
          </a:p>
        </p:txBody>
      </p:sp>
    </p:spTree>
    <p:extLst>
      <p:ext uri="{BB962C8B-B14F-4D97-AF65-F5344CB8AC3E}">
        <p14:creationId xmlns:p14="http://schemas.microsoft.com/office/powerpoint/2010/main" val="564445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CPU and GPU</a:t>
            </a:r>
            <a:endParaRPr lang="en-US" dirty="0"/>
          </a:p>
        </p:txBody>
      </p:sp>
      <p:sp>
        <p:nvSpPr>
          <p:cNvPr id="3" name="Content Placeholder 2"/>
          <p:cNvSpPr>
            <a:spLocks noGrp="1"/>
          </p:cNvSpPr>
          <p:nvPr>
            <p:ph idx="1"/>
          </p:nvPr>
        </p:nvSpPr>
        <p:spPr>
          <a:xfrm>
            <a:off x="498474" y="1412776"/>
            <a:ext cx="7556313" cy="5040560"/>
          </a:xfrm>
        </p:spPr>
        <p:txBody>
          <a:bodyPr>
            <a:normAutofit/>
          </a:bodyPr>
          <a:lstStyle/>
          <a:p>
            <a:r>
              <a:rPr lang="en-US" dirty="0" smtClean="0"/>
              <a:t>SM : Steaming </a:t>
            </a:r>
            <a:r>
              <a:rPr lang="en-US" dirty="0" err="1" smtClean="0"/>
              <a:t>Multiproceesor</a:t>
            </a:r>
            <a:endParaRPr lang="en-US" dirty="0" smtClean="0"/>
          </a:p>
          <a:p>
            <a:r>
              <a:rPr lang="en-US" dirty="0" smtClean="0"/>
              <a:t>i7 CPU includes embedded GPU</a:t>
            </a:r>
          </a:p>
          <a:p>
            <a:r>
              <a:rPr lang="en-US" dirty="0" smtClean="0"/>
              <a:t>10 GPU includes GDDR5X </a:t>
            </a:r>
          </a:p>
          <a:p>
            <a:pPr lvl="1"/>
            <a:r>
              <a:rPr lang="en-US" altLang="ko-KR" dirty="0"/>
              <a:t> a high bandwidth ("double data rate") interface designed for use in graphics cards, game consoles, and high-performance computation.</a:t>
            </a:r>
            <a:endParaRPr lang="en-US" sz="1800" dirty="0"/>
          </a:p>
        </p:txBody>
      </p:sp>
      <p:sp>
        <p:nvSpPr>
          <p:cNvPr id="4" name="Footer Placeholder 3"/>
          <p:cNvSpPr>
            <a:spLocks noGrp="1"/>
          </p:cNvSpPr>
          <p:nvPr>
            <p:ph type="ftr" sz="quarter" idx="11"/>
          </p:nvPr>
        </p:nvSpPr>
        <p:spPr/>
        <p:txBody>
          <a:bodyPr/>
          <a:lstStyle/>
          <a:p>
            <a:r>
              <a:rPr lang="en-US" dirty="0"/>
              <a:t>© 2016 Pearson Education, Inc., Hoboken, NJ. All rights reserved. </a:t>
            </a:r>
          </a:p>
        </p:txBody>
      </p:sp>
    </p:spTree>
    <p:extLst>
      <p:ext uri="{BB962C8B-B14F-4D97-AF65-F5344CB8AC3E}">
        <p14:creationId xmlns:p14="http://schemas.microsoft.com/office/powerpoint/2010/main" val="3146118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ko-KR" b="1" dirty="0"/>
              <a:t>SIMD &lt; SIMT &lt; SMT: parallelism in NVIDIA GPUs</a:t>
            </a:r>
          </a:p>
        </p:txBody>
      </p:sp>
      <p:sp>
        <p:nvSpPr>
          <p:cNvPr id="3" name="Content Placeholder 2"/>
          <p:cNvSpPr>
            <a:spLocks noGrp="1"/>
          </p:cNvSpPr>
          <p:nvPr>
            <p:ph idx="1"/>
          </p:nvPr>
        </p:nvSpPr>
        <p:spPr>
          <a:xfrm>
            <a:off x="498474" y="1844824"/>
            <a:ext cx="7556313" cy="4608512"/>
          </a:xfrm>
        </p:spPr>
        <p:txBody>
          <a:bodyPr>
            <a:normAutofit/>
          </a:bodyPr>
          <a:lstStyle/>
          <a:p>
            <a:r>
              <a:rPr lang="en-US" altLang="ko-KR" sz="1800" dirty="0"/>
              <a:t>In SIMD, elements of short vectors are processed in parallel.</a:t>
            </a:r>
          </a:p>
          <a:p>
            <a:r>
              <a:rPr lang="en-US" altLang="ko-KR" sz="1800" dirty="0"/>
              <a:t>In SMT, instructions of several threads are run in parallel.</a:t>
            </a:r>
          </a:p>
          <a:p>
            <a:r>
              <a:rPr lang="en-US" altLang="ko-KR" sz="1800" dirty="0"/>
              <a:t>SIMT is somewhere in between – an interesting hybrid between vector processing and hardware threading.</a:t>
            </a:r>
          </a:p>
          <a:p>
            <a:pPr lvl="1"/>
            <a:r>
              <a:rPr lang="en-US" altLang="ko-KR" sz="1600" b="1" dirty="0"/>
              <a:t>the trade-off between flexibility and </a:t>
            </a:r>
            <a:r>
              <a:rPr lang="en-US" altLang="ko-KR" sz="1600" b="1" dirty="0" smtClean="0"/>
              <a:t>efficiency</a:t>
            </a:r>
          </a:p>
          <a:p>
            <a:pPr lvl="1"/>
            <a:r>
              <a:rPr lang="en-US" altLang="ko-KR" sz="1600" dirty="0"/>
              <a:t>multiple independent threads execute concurrently using a single instruction</a:t>
            </a:r>
            <a:r>
              <a:rPr lang="en-US" altLang="ko-KR" sz="1600" dirty="0" smtClean="0"/>
              <a:t>.</a:t>
            </a:r>
          </a:p>
          <a:p>
            <a:pPr lvl="1"/>
            <a:r>
              <a:rPr lang="en-US" sz="1600" dirty="0" smtClean="0"/>
              <a:t>In GPGPU, SIMT is a better choice</a:t>
            </a:r>
            <a:endParaRPr lang="en-US" sz="1600" dirty="0"/>
          </a:p>
        </p:txBody>
      </p:sp>
      <p:sp>
        <p:nvSpPr>
          <p:cNvPr id="4" name="Footer Placeholder 3"/>
          <p:cNvSpPr>
            <a:spLocks noGrp="1"/>
          </p:cNvSpPr>
          <p:nvPr>
            <p:ph type="ftr" sz="quarter" idx="11"/>
          </p:nvPr>
        </p:nvSpPr>
        <p:spPr/>
        <p:txBody>
          <a:bodyPr/>
          <a:lstStyle/>
          <a:p>
            <a:r>
              <a:rPr lang="en-US" dirty="0"/>
              <a:t>© 2016 Pearson Education, Inc., Hoboken, NJ. All rights reserved. </a:t>
            </a:r>
          </a:p>
        </p:txBody>
      </p:sp>
    </p:spTree>
    <p:extLst>
      <p:ext uri="{BB962C8B-B14F-4D97-AF65-F5344CB8AC3E}">
        <p14:creationId xmlns:p14="http://schemas.microsoft.com/office/powerpoint/2010/main" val="166805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a:t>
            </a:r>
          </a:p>
        </p:txBody>
      </p:sp>
      <p:pic>
        <p:nvPicPr>
          <p:cNvPr id="5" name="Picture 4" descr="f2.pdf"/>
          <p:cNvPicPr>
            <a:picLocks noChangeAspect="1"/>
          </p:cNvPicPr>
          <p:nvPr/>
        </p:nvPicPr>
        <p:blipFill rotWithShape="1">
          <a:blip r:embed="rId3">
            <a:extLst>
              <a:ext uri="{28A0092B-C50C-407E-A947-70E740481C1C}">
                <a14:useLocalDpi xmlns:a14="http://schemas.microsoft.com/office/drawing/2010/main" val="0"/>
              </a:ext>
            </a:extLst>
          </a:blip>
          <a:srcRect t="34177" b="18663"/>
          <a:stretch/>
        </p:blipFill>
        <p:spPr>
          <a:xfrm>
            <a:off x="-684584" y="-14841"/>
            <a:ext cx="10854803" cy="6624736"/>
          </a:xfrm>
          <a:prstGeom prst="rect">
            <a:avLst/>
          </a:prstGeom>
        </p:spPr>
      </p:pic>
    </p:spTree>
    <p:extLst>
      <p:ext uri="{BB962C8B-B14F-4D97-AF65-F5344CB8AC3E}">
        <p14:creationId xmlns:p14="http://schemas.microsoft.com/office/powerpoint/2010/main" val="815448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Heterogeneous System Architecture (HSA)</a:t>
            </a:r>
          </a:p>
        </p:txBody>
      </p:sp>
      <p:sp>
        <p:nvSpPr>
          <p:cNvPr id="3" name="Content Placeholder 2"/>
          <p:cNvSpPr>
            <a:spLocks noGrp="1"/>
          </p:cNvSpPr>
          <p:nvPr>
            <p:ph idx="1"/>
          </p:nvPr>
        </p:nvSpPr>
        <p:spPr>
          <a:xfrm>
            <a:off x="498474" y="1981200"/>
            <a:ext cx="7556313" cy="4472136"/>
          </a:xfrm>
        </p:spPr>
        <p:txBody>
          <a:bodyPr>
            <a:normAutofit/>
          </a:bodyPr>
          <a:lstStyle/>
          <a:p>
            <a:r>
              <a:rPr lang="en-US" dirty="0"/>
              <a:t>Key features of the HSA approach include:</a:t>
            </a:r>
          </a:p>
          <a:p>
            <a:pPr lvl="1"/>
            <a:r>
              <a:rPr lang="en-US" dirty="0"/>
              <a:t>The entire virtual memory space is visible to both CPU and GPU</a:t>
            </a:r>
          </a:p>
          <a:p>
            <a:pPr lvl="1"/>
            <a:r>
              <a:rPr lang="en-US" dirty="0"/>
              <a:t>The virtual memory system brings in pages to physical main memory as needed</a:t>
            </a:r>
          </a:p>
          <a:p>
            <a:pPr lvl="1"/>
            <a:r>
              <a:rPr lang="en-US" dirty="0"/>
              <a:t>A coherent memory policy ensures that CPU and GPU caches both see an up-to-date view of data</a:t>
            </a:r>
          </a:p>
          <a:p>
            <a:pPr lvl="1"/>
            <a:r>
              <a:rPr lang="en-US" dirty="0"/>
              <a:t>A unified programming interface that enables users to exploit the parallel capabilities of the GPUs within programs that rely on CPU execution as well</a:t>
            </a:r>
          </a:p>
          <a:p>
            <a:pPr marL="228600" lvl="1">
              <a:spcBef>
                <a:spcPts val="2000"/>
              </a:spcBef>
              <a:buClr>
                <a:schemeClr val="accent1"/>
              </a:buClr>
            </a:pPr>
            <a:r>
              <a:rPr lang="en-US" sz="2000" dirty="0"/>
              <a:t>The overall objective is to allow programmers to write applications that exploit the serial power of CPUs and the parallel-processing power of GPUs seamlessly with efficient coordination at the OS and hardware level</a:t>
            </a:r>
          </a:p>
        </p:txBody>
      </p:sp>
      <p:sp>
        <p:nvSpPr>
          <p:cNvPr id="4" name="Footer Placeholder 3"/>
          <p:cNvSpPr>
            <a:spLocks noGrp="1"/>
          </p:cNvSpPr>
          <p:nvPr>
            <p:ph type="ftr" sz="quarter" idx="11"/>
          </p:nvPr>
        </p:nvSpPr>
        <p:spPr/>
        <p:txBody>
          <a:bodyPr/>
          <a:lstStyle/>
          <a:p>
            <a:r>
              <a:rPr lang="en-US" dirty="0"/>
              <a:t>© 2016 Pearson Education, Inc., Hoboken, NJ. All rights reserved. </a:t>
            </a:r>
          </a:p>
        </p:txBody>
      </p:sp>
    </p:spTree>
    <p:extLst>
      <p:ext uri="{BB962C8B-B14F-4D97-AF65-F5344CB8AC3E}">
        <p14:creationId xmlns:p14="http://schemas.microsoft.com/office/powerpoint/2010/main" val="837618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Dark silicon – is the end of multicore?</a:t>
            </a:r>
            <a:endParaRPr lang="en-US" dirty="0"/>
          </a:p>
        </p:txBody>
      </p:sp>
      <p:sp>
        <p:nvSpPr>
          <p:cNvPr id="3" name="Content Placeholder 2"/>
          <p:cNvSpPr>
            <a:spLocks noGrp="1"/>
          </p:cNvSpPr>
          <p:nvPr>
            <p:ph idx="1"/>
          </p:nvPr>
        </p:nvSpPr>
        <p:spPr>
          <a:xfrm>
            <a:off x="498474" y="1981200"/>
            <a:ext cx="7556313" cy="4472136"/>
          </a:xfrm>
        </p:spPr>
        <p:txBody>
          <a:bodyPr>
            <a:normAutofit/>
          </a:bodyPr>
          <a:lstStyle/>
          <a:p>
            <a:r>
              <a:rPr lang="en-US" altLang="ko-KR" dirty="0"/>
              <a:t>The idea is, you can have 2x more cores with each lithography shrink, but your energy efficiency grows only by a square root of 2. </a:t>
            </a:r>
            <a:endParaRPr lang="en-US" altLang="ko-KR" dirty="0" smtClean="0"/>
          </a:p>
          <a:p>
            <a:r>
              <a:rPr lang="en-US" altLang="ko-KR" dirty="0" smtClean="0"/>
              <a:t>So </a:t>
            </a:r>
            <a:r>
              <a:rPr lang="en-US" altLang="ko-KR" dirty="0"/>
              <a:t>4 shrinks mean 16x more cores – but within a fixed power budget, you can only actually use 4. So progress slows </a:t>
            </a:r>
            <a:r>
              <a:rPr lang="en-US" altLang="ko-KR" dirty="0" smtClean="0"/>
              <a:t>down!</a:t>
            </a:r>
          </a:p>
          <a:p>
            <a:r>
              <a:rPr lang="en-US" altLang="ko-KR" dirty="0"/>
              <a:t>Gaining more than 4x has always been possible with specialized cores, of course; dark silicon is just a compelling reason to do it, because it robs you of the much easier alternative.</a:t>
            </a:r>
            <a:endParaRPr lang="en-US" sz="2000" dirty="0"/>
          </a:p>
        </p:txBody>
      </p:sp>
      <p:sp>
        <p:nvSpPr>
          <p:cNvPr id="4" name="Footer Placeholder 3"/>
          <p:cNvSpPr>
            <a:spLocks noGrp="1"/>
          </p:cNvSpPr>
          <p:nvPr>
            <p:ph type="ftr" sz="quarter" idx="11"/>
          </p:nvPr>
        </p:nvSpPr>
        <p:spPr/>
        <p:txBody>
          <a:bodyPr/>
          <a:lstStyle/>
          <a:p>
            <a:r>
              <a:rPr lang="en-US" dirty="0"/>
              <a:t>© 2016 Pearson Education, Inc., Hoboken, NJ. All rights reserved. </a:t>
            </a:r>
          </a:p>
        </p:txBody>
      </p:sp>
    </p:spTree>
    <p:extLst>
      <p:ext uri="{BB962C8B-B14F-4D97-AF65-F5344CB8AC3E}">
        <p14:creationId xmlns:p14="http://schemas.microsoft.com/office/powerpoint/2010/main" val="34647069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p:spPr>
      </p:pic>
    </p:spTree>
    <p:extLst>
      <p:ext uri="{BB962C8B-B14F-4D97-AF65-F5344CB8AC3E}">
        <p14:creationId xmlns:p14="http://schemas.microsoft.com/office/powerpoint/2010/main" val="100786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9.pdf"/>
          <p:cNvPicPr>
            <a:picLocks noChangeAspect="1"/>
          </p:cNvPicPr>
          <p:nvPr/>
        </p:nvPicPr>
        <p:blipFill rotWithShape="1">
          <a:blip r:embed="rId3">
            <a:extLst>
              <a:ext uri="{28A0092B-C50C-407E-A947-70E740481C1C}">
                <a14:useLocalDpi xmlns:a14="http://schemas.microsoft.com/office/drawing/2010/main" val="0"/>
              </a:ext>
            </a:extLst>
          </a:blip>
          <a:srcRect t="21636" b="15471"/>
          <a:stretch/>
        </p:blipFill>
        <p:spPr>
          <a:xfrm>
            <a:off x="539552" y="-99392"/>
            <a:ext cx="8415946" cy="6849763"/>
          </a:xfrm>
          <a:prstGeom prst="rect">
            <a:avLst/>
          </a:prstGeom>
        </p:spPr>
      </p:pic>
      <p:sp>
        <p:nvSpPr>
          <p:cNvPr id="2" name="직사각형 1"/>
          <p:cNvSpPr/>
          <p:nvPr/>
        </p:nvSpPr>
        <p:spPr>
          <a:xfrm>
            <a:off x="1187624" y="4725144"/>
            <a:ext cx="7488832" cy="1323439"/>
          </a:xfrm>
          <a:prstGeom prst="rect">
            <a:avLst/>
          </a:prstGeom>
        </p:spPr>
        <p:txBody>
          <a:bodyPr wrap="square">
            <a:spAutoFit/>
          </a:bodyPr>
          <a:lstStyle/>
          <a:p>
            <a:r>
              <a:rPr lang="en-US" altLang="ko-KR" sz="1600" dirty="0"/>
              <a:t>The A15 is designed for maximum performance within the mobile power budget. The A7 processor is designed for maximum efficiency and high enough performance to address all but the most intense periods of work (aimed at the smartphone and tablet market</a:t>
            </a:r>
            <a:r>
              <a:rPr lang="en-US" altLang="ko-KR" sz="1600" dirty="0" smtClean="0"/>
              <a:t>)</a:t>
            </a:r>
          </a:p>
          <a:p>
            <a:r>
              <a:rPr lang="en-US" altLang="ko-KR" sz="1600" dirty="0" smtClean="0"/>
              <a:t>A7 cores: background tasks (playing music, sending texts, phone calls)</a:t>
            </a:r>
          </a:p>
          <a:p>
            <a:r>
              <a:rPr lang="en-US" altLang="ko-KR" sz="1600" dirty="0" smtClean="0"/>
              <a:t>A15 cores : high intensity tasks (video, gaming, navigations)</a:t>
            </a:r>
            <a:endParaRPr lang="ko-KR" altLang="en-US" sz="1600" dirty="0"/>
          </a:p>
        </p:txBody>
      </p:sp>
    </p:spTree>
    <p:extLst>
      <p:ext uri="{BB962C8B-B14F-4D97-AF65-F5344CB8AC3E}">
        <p14:creationId xmlns:p14="http://schemas.microsoft.com/office/powerpoint/2010/main" val="143223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611560" y="4149080"/>
            <a:ext cx="6191157" cy="833718"/>
          </a:xfrm>
        </p:spPr>
        <p:txBody>
          <a:bodyPr>
            <a:noAutofit/>
          </a:bodyPr>
          <a:lstStyle/>
          <a:p>
            <a:r>
              <a:rPr lang="en-US" sz="5400" dirty="0">
                <a:effectLst>
                  <a:outerShdw blurRad="38100" dist="38100" dir="2700000" algn="tl">
                    <a:srgbClr val="000000">
                      <a:alpha val="43137"/>
                    </a:srgbClr>
                  </a:outerShdw>
                </a:effectLst>
              </a:rPr>
              <a:t>Chapter 18</a:t>
            </a:r>
          </a:p>
        </p:txBody>
      </p:sp>
      <p:sp>
        <p:nvSpPr>
          <p:cNvPr id="11" name="Text Placeholder 10"/>
          <p:cNvSpPr>
            <a:spLocks noGrp="1"/>
          </p:cNvSpPr>
          <p:nvPr>
            <p:ph type="body" sz="half" idx="2"/>
          </p:nvPr>
        </p:nvSpPr>
        <p:spPr>
          <a:xfrm>
            <a:off x="683568" y="4941168"/>
            <a:ext cx="6191157" cy="885825"/>
          </a:xfrm>
        </p:spPr>
        <p:txBody>
          <a:bodyPr>
            <a:normAutofit/>
          </a:bodyPr>
          <a:lstStyle/>
          <a:p>
            <a:r>
              <a:rPr lang="en-US" sz="4400" dirty="0"/>
              <a:t>Multicore Computers</a:t>
            </a:r>
          </a:p>
        </p:txBody>
      </p:sp>
      <p:sp>
        <p:nvSpPr>
          <p:cNvPr id="5" name="TextBox 4"/>
          <p:cNvSpPr txBox="1"/>
          <p:nvPr/>
        </p:nvSpPr>
        <p:spPr>
          <a:xfrm>
            <a:off x="5486400" y="1371600"/>
            <a:ext cx="2286000" cy="1938992"/>
          </a:xfrm>
          <a:prstGeom prst="rect">
            <a:avLst/>
          </a:prstGeom>
          <a:solidFill>
            <a:schemeClr val="accent3"/>
          </a:solidFill>
        </p:spPr>
        <p:txBody>
          <a:bodyPr wrap="square" rtlCol="0">
            <a:spAutoFit/>
          </a:bodyPr>
          <a:lstStyle/>
          <a:p>
            <a:endParaRPr lang="en-US" dirty="0"/>
          </a:p>
          <a:p>
            <a:endParaRPr lang="en-US" dirty="0"/>
          </a:p>
          <a:p>
            <a:endParaRPr lang="en-US" dirty="0"/>
          </a:p>
          <a:p>
            <a:endParaRPr lang="en-US" dirty="0"/>
          </a:p>
          <a:p>
            <a:endParaRPr lang="en-US" dirty="0"/>
          </a:p>
        </p:txBody>
      </p:sp>
      <p:sp>
        <p:nvSpPr>
          <p:cNvPr id="2" name="Footer Placeholder 1"/>
          <p:cNvSpPr>
            <a:spLocks noGrp="1"/>
          </p:cNvSpPr>
          <p:nvPr>
            <p:ph type="ftr" sz="quarter" idx="11"/>
          </p:nvPr>
        </p:nvSpPr>
        <p:spPr/>
        <p:txBody>
          <a:bodyPr/>
          <a:lstStyle/>
          <a:p>
            <a:r>
              <a:rPr lang="en-US"/>
              <a:t>© 2016 Pearson Education, Inc., Hoboken, NJ. All rights reserved.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7700" y="0"/>
            <a:ext cx="5299364" cy="6858000"/>
          </a:xfrm>
          <a:prstGeom prst="rect">
            <a:avLst/>
          </a:prstGeom>
        </p:spPr>
      </p:pic>
    </p:spTree>
    <p:extLst>
      <p:ext uri="{BB962C8B-B14F-4D97-AF65-F5344CB8AC3E}">
        <p14:creationId xmlns:p14="http://schemas.microsoft.com/office/powerpoint/2010/main" val="554981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1.pdf"/>
          <p:cNvPicPr>
            <a:picLocks noChangeAspect="1"/>
          </p:cNvPicPr>
          <p:nvPr/>
        </p:nvPicPr>
        <p:blipFill rotWithShape="1">
          <a:blip r:embed="rId3">
            <a:extLst>
              <a:ext uri="{28A0092B-C50C-407E-A947-70E740481C1C}">
                <a14:useLocalDpi xmlns:a14="http://schemas.microsoft.com/office/drawing/2010/main" val="0"/>
              </a:ext>
            </a:extLst>
          </a:blip>
          <a:srcRect t="14852" b="19872"/>
          <a:stretch/>
        </p:blipFill>
        <p:spPr>
          <a:xfrm>
            <a:off x="509045" y="-171400"/>
            <a:ext cx="8097966" cy="6840760"/>
          </a:xfrm>
          <a:prstGeom prst="rect">
            <a:avLst/>
          </a:prstGeom>
        </p:spPr>
      </p:pic>
    </p:spTree>
    <p:extLst>
      <p:ext uri="{BB962C8B-B14F-4D97-AF65-F5344CB8AC3E}">
        <p14:creationId xmlns:p14="http://schemas.microsoft.com/office/powerpoint/2010/main" val="3255039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Coherence</a:t>
            </a:r>
          </a:p>
        </p:txBody>
      </p:sp>
      <p:sp>
        <p:nvSpPr>
          <p:cNvPr id="3" name="Content Placeholder 2"/>
          <p:cNvSpPr>
            <a:spLocks noGrp="1"/>
          </p:cNvSpPr>
          <p:nvPr>
            <p:ph idx="1"/>
          </p:nvPr>
        </p:nvSpPr>
        <p:spPr>
          <a:xfrm>
            <a:off x="498474" y="1412776"/>
            <a:ext cx="7529909" cy="5112568"/>
          </a:xfrm>
        </p:spPr>
        <p:txBody>
          <a:bodyPr>
            <a:normAutofit fontScale="85000" lnSpcReduction="20000"/>
          </a:bodyPr>
          <a:lstStyle/>
          <a:p>
            <a:r>
              <a:rPr lang="en-US" dirty="0"/>
              <a:t>May be addressed with software-based techniques</a:t>
            </a:r>
          </a:p>
          <a:p>
            <a:pPr lvl="1"/>
            <a:r>
              <a:rPr lang="en-US" dirty="0"/>
              <a:t>Software burden consumes too many resources in a </a:t>
            </a:r>
            <a:r>
              <a:rPr lang="en-US" dirty="0" err="1"/>
              <a:t>SoC</a:t>
            </a:r>
            <a:r>
              <a:rPr lang="en-US" dirty="0"/>
              <a:t> chip</a:t>
            </a:r>
          </a:p>
          <a:p>
            <a:r>
              <a:rPr lang="en-US" dirty="0"/>
              <a:t>When multiple caches exist there is a need for a cache-coherence scheme to avoid access to invalid data</a:t>
            </a:r>
          </a:p>
          <a:p>
            <a:r>
              <a:rPr lang="en-US" dirty="0"/>
              <a:t>There are two main approaches to hardware implemented cache coherence</a:t>
            </a:r>
          </a:p>
          <a:p>
            <a:pPr lvl="1"/>
            <a:r>
              <a:rPr lang="en-US" dirty="0"/>
              <a:t>Directory protocols</a:t>
            </a:r>
          </a:p>
          <a:p>
            <a:pPr lvl="1"/>
            <a:r>
              <a:rPr lang="en-US" dirty="0"/>
              <a:t>Snoopy protocols</a:t>
            </a:r>
          </a:p>
          <a:p>
            <a:pPr marL="228600" lvl="1">
              <a:spcBef>
                <a:spcPts val="2000"/>
              </a:spcBef>
              <a:buClr>
                <a:schemeClr val="accent1"/>
              </a:buClr>
            </a:pPr>
            <a:r>
              <a:rPr lang="en-US" sz="2000" dirty="0"/>
              <a:t>ACE (Advanced Extensible Interface Coherence Extensions)</a:t>
            </a:r>
          </a:p>
          <a:p>
            <a:pPr lvl="1"/>
            <a:r>
              <a:rPr lang="en-US" sz="1900" dirty="0"/>
              <a:t>Hardware coherence capability developed by ARM</a:t>
            </a:r>
          </a:p>
          <a:p>
            <a:pPr lvl="1"/>
            <a:r>
              <a:rPr lang="en-US" sz="1900" dirty="0"/>
              <a:t>Can be configured to implement whether directory or snoopy approach</a:t>
            </a:r>
          </a:p>
          <a:p>
            <a:pPr lvl="1"/>
            <a:r>
              <a:rPr lang="en-US" sz="1900" dirty="0"/>
              <a:t>Has been designed to support a wide range of coherent masters with differing capabilities</a:t>
            </a:r>
          </a:p>
          <a:p>
            <a:pPr lvl="1"/>
            <a:r>
              <a:rPr lang="en-US" sz="1900" dirty="0"/>
              <a:t>Supports coherency between dissimilar processors enabling ARM </a:t>
            </a:r>
            <a:r>
              <a:rPr lang="en-US" sz="1900" dirty="0" err="1"/>
              <a:t>big.Little</a:t>
            </a:r>
            <a:r>
              <a:rPr lang="en-US" sz="1900" dirty="0"/>
              <a:t> technology</a:t>
            </a:r>
          </a:p>
          <a:p>
            <a:pPr lvl="1"/>
            <a:r>
              <a:rPr lang="en-US" sz="1900" dirty="0"/>
              <a:t>Supports I/O coherency for un-cached masters, supports masters with differing cache line sizes, differing internal cache state models, and masters with write-back or write-through caches</a:t>
            </a:r>
          </a:p>
        </p:txBody>
      </p:sp>
      <p:sp>
        <p:nvSpPr>
          <p:cNvPr id="4" name="Footer Placeholder 3"/>
          <p:cNvSpPr>
            <a:spLocks noGrp="1"/>
          </p:cNvSpPr>
          <p:nvPr>
            <p:ph type="ftr" sz="quarter" idx="11"/>
          </p:nvPr>
        </p:nvSpPr>
        <p:spPr/>
        <p:txBody>
          <a:bodyPr/>
          <a:lstStyle/>
          <a:p>
            <a:r>
              <a:rPr lang="en-US"/>
              <a:t>© 2016 Pearson Education, Inc., Hoboken, NJ. All rights reserved. </a:t>
            </a:r>
          </a:p>
        </p:txBody>
      </p:sp>
    </p:spTree>
    <p:extLst>
      <p:ext uri="{BB962C8B-B14F-4D97-AF65-F5344CB8AC3E}">
        <p14:creationId xmlns:p14="http://schemas.microsoft.com/office/powerpoint/2010/main" val="25661592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2.pdf"/>
          <p:cNvPicPr>
            <a:picLocks noChangeAspect="1"/>
          </p:cNvPicPr>
          <p:nvPr/>
        </p:nvPicPr>
        <p:blipFill rotWithShape="1">
          <a:blip r:embed="rId3">
            <a:extLst>
              <a:ext uri="{28A0092B-C50C-407E-A947-70E740481C1C}">
                <a14:useLocalDpi xmlns:a14="http://schemas.microsoft.com/office/drawing/2010/main" val="0"/>
              </a:ext>
            </a:extLst>
          </a:blip>
          <a:srcRect t="20719" b="28857"/>
          <a:stretch/>
        </p:blipFill>
        <p:spPr>
          <a:xfrm>
            <a:off x="-540568" y="0"/>
            <a:ext cx="10330866" cy="6741368"/>
          </a:xfrm>
          <a:prstGeom prst="rect">
            <a:avLst/>
          </a:prstGeom>
        </p:spPr>
      </p:pic>
      <p:sp>
        <p:nvSpPr>
          <p:cNvPr id="3" name="TextBox 2"/>
          <p:cNvSpPr txBox="1"/>
          <p:nvPr/>
        </p:nvSpPr>
        <p:spPr>
          <a:xfrm>
            <a:off x="1043608" y="4872062"/>
            <a:ext cx="7560839" cy="1077218"/>
          </a:xfrm>
          <a:prstGeom prst="rect">
            <a:avLst/>
          </a:prstGeom>
          <a:noFill/>
        </p:spPr>
        <p:txBody>
          <a:bodyPr wrap="square" rtlCol="0">
            <a:spAutoFit/>
          </a:bodyPr>
          <a:lstStyle/>
          <a:p>
            <a:r>
              <a:rPr lang="en-US" altLang="ko-KR" sz="1600" dirty="0"/>
              <a:t>OWNED: the exclusive right to make changes. It must broadcast those changes to all other caches sharing the line. The introduction of owned state allows dirty sharing of data, i.e., a modified cache block can be moved around various caches without updating main memory.</a:t>
            </a:r>
            <a:endParaRPr lang="ko-KR" altLang="en-US" sz="1600" dirty="0"/>
          </a:p>
        </p:txBody>
      </p:sp>
    </p:spTree>
    <p:extLst>
      <p:ext uri="{BB962C8B-B14F-4D97-AF65-F5344CB8AC3E}">
        <p14:creationId xmlns:p14="http://schemas.microsoft.com/office/powerpoint/2010/main" val="10811435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p:cNvPicPr>
            <a:picLocks noChangeAspect="1"/>
          </p:cNvPicPr>
          <p:nvPr/>
        </p:nvPicPr>
        <p:blipFill>
          <a:blip r:embed="rId3"/>
          <a:stretch>
            <a:fillRect/>
          </a:stretch>
        </p:blipFill>
        <p:spPr>
          <a:xfrm>
            <a:off x="1043608" y="116632"/>
            <a:ext cx="7056784" cy="6527526"/>
          </a:xfrm>
          <a:prstGeom prst="rect">
            <a:avLst/>
          </a:prstGeom>
        </p:spPr>
      </p:pic>
      <p:sp>
        <p:nvSpPr>
          <p:cNvPr id="6" name="TextBox 5"/>
          <p:cNvSpPr txBox="1"/>
          <p:nvPr/>
        </p:nvSpPr>
        <p:spPr>
          <a:xfrm>
            <a:off x="5764235" y="6596390"/>
            <a:ext cx="3408342" cy="261610"/>
          </a:xfrm>
          <a:prstGeom prst="rect">
            <a:avLst/>
          </a:prstGeom>
          <a:noFill/>
        </p:spPr>
        <p:txBody>
          <a:bodyPr wrap="none" rtlCol="0">
            <a:spAutoFit/>
          </a:bodyPr>
          <a:lstStyle/>
          <a:p>
            <a:r>
              <a:rPr lang="en-US" sz="1100" dirty="0">
                <a:latin typeface="+mn-lt"/>
              </a:rPr>
              <a:t>(Table can be found on page 676 in the textbook.)</a:t>
            </a:r>
          </a:p>
        </p:txBody>
      </p:sp>
      <p:sp>
        <p:nvSpPr>
          <p:cNvPr id="2" name="TextBox 1"/>
          <p:cNvSpPr txBox="1"/>
          <p:nvPr/>
        </p:nvSpPr>
        <p:spPr>
          <a:xfrm>
            <a:off x="1085747" y="3717032"/>
            <a:ext cx="4926413" cy="338554"/>
          </a:xfrm>
          <a:prstGeom prst="rect">
            <a:avLst/>
          </a:prstGeom>
          <a:noFill/>
        </p:spPr>
        <p:txBody>
          <a:bodyPr wrap="none" rtlCol="0">
            <a:spAutoFit/>
          </a:bodyPr>
          <a:lstStyle/>
          <a:p>
            <a:r>
              <a:rPr lang="en-US" altLang="ko-KR" sz="1600" b="1" dirty="0" smtClean="0">
                <a:solidFill>
                  <a:srgbClr val="0070C0"/>
                </a:solidFill>
              </a:rPr>
              <a:t>When in Exclusive or Modified, and other cache reads</a:t>
            </a:r>
            <a:endParaRPr lang="ko-KR" altLang="en-US" sz="1600" b="1" dirty="0">
              <a:solidFill>
                <a:srgbClr val="0070C0"/>
              </a:solidFill>
            </a:endParaRPr>
          </a:p>
        </p:txBody>
      </p:sp>
    </p:spTree>
    <p:extLst>
      <p:ext uri="{BB962C8B-B14F-4D97-AF65-F5344CB8AC3E}">
        <p14:creationId xmlns:p14="http://schemas.microsoft.com/office/powerpoint/2010/main" val="23639070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 2016 Pearson Education, Inc., Hoboken, NJ. All rights reserved. </a:t>
            </a:r>
          </a:p>
        </p:txBody>
      </p:sp>
      <p:pic>
        <p:nvPicPr>
          <p:cNvPr id="3" name="Picture 2" descr="f13.pdf"/>
          <p:cNvPicPr>
            <a:picLocks noChangeAspect="1"/>
          </p:cNvPicPr>
          <p:nvPr/>
        </p:nvPicPr>
        <p:blipFill rotWithShape="1">
          <a:blip r:embed="rId3">
            <a:extLst>
              <a:ext uri="{28A0092B-C50C-407E-A947-70E740481C1C}">
                <a14:useLocalDpi xmlns:a14="http://schemas.microsoft.com/office/drawing/2010/main" val="0"/>
              </a:ext>
            </a:extLst>
          </a:blip>
          <a:srcRect t="17950" b="19698"/>
          <a:stretch/>
        </p:blipFill>
        <p:spPr>
          <a:xfrm>
            <a:off x="-180528" y="0"/>
            <a:ext cx="8622231" cy="6957392"/>
          </a:xfrm>
          <a:prstGeom prst="rect">
            <a:avLst/>
          </a:prstGeom>
        </p:spPr>
      </p:pic>
    </p:spTree>
  </p:cSld>
  <p:clrMapOvr>
    <a:masterClrMapping/>
  </p:clrMapOvr>
  <p:transition spd="med">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4.pdf"/>
          <p:cNvPicPr>
            <a:picLocks noChangeAspect="1"/>
          </p:cNvPicPr>
          <p:nvPr/>
        </p:nvPicPr>
        <p:blipFill rotWithShape="1">
          <a:blip r:embed="rId3">
            <a:extLst>
              <a:ext uri="{28A0092B-C50C-407E-A947-70E740481C1C}">
                <a14:useLocalDpi xmlns:a14="http://schemas.microsoft.com/office/drawing/2010/main" val="0"/>
              </a:ext>
            </a:extLst>
          </a:blip>
          <a:srcRect t="17005" b="18753"/>
          <a:stretch/>
        </p:blipFill>
        <p:spPr>
          <a:xfrm>
            <a:off x="32444" y="-173634"/>
            <a:ext cx="8440481" cy="7017122"/>
          </a:xfrm>
          <a:prstGeom prst="rect">
            <a:avLst/>
          </a:prstGeom>
        </p:spPr>
      </p:pic>
    </p:spTree>
    <p:extLst>
      <p:ext uri="{BB962C8B-B14F-4D97-AF65-F5344CB8AC3E}">
        <p14:creationId xmlns:p14="http://schemas.microsoft.com/office/powerpoint/2010/main" val="42565638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sp>
        <p:nvSpPr>
          <p:cNvPr id="2" name="Title 1"/>
          <p:cNvSpPr>
            <a:spLocks noGrp="1"/>
          </p:cNvSpPr>
          <p:nvPr>
            <p:ph type="title" idx="4294967295"/>
          </p:nvPr>
        </p:nvSpPr>
        <p:spPr>
          <a:xfrm>
            <a:off x="323528" y="188640"/>
            <a:ext cx="7556500" cy="1116012"/>
          </a:xfrm>
        </p:spPr>
        <p:txBody>
          <a:bodyPr/>
          <a:lstStyle/>
          <a:p>
            <a:r>
              <a:rPr lang="en-US" dirty="0"/>
              <a:t>Interrupt Handling</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509367050"/>
              </p:ext>
            </p:extLst>
          </p:nvPr>
        </p:nvGraphicFramePr>
        <p:xfrm>
          <a:off x="402166" y="1071562"/>
          <a:ext cx="8274289" cy="52377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15722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84" y="548680"/>
            <a:ext cx="7556313" cy="1116106"/>
          </a:xfrm>
        </p:spPr>
        <p:txBody>
          <a:bodyPr/>
          <a:lstStyle/>
          <a:p>
            <a:r>
              <a:rPr lang="en-US" dirty="0"/>
              <a:t>GIC</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609465792"/>
              </p:ext>
            </p:extLst>
          </p:nvPr>
        </p:nvGraphicFramePr>
        <p:xfrm>
          <a:off x="498474" y="1981200"/>
          <a:ext cx="7556313"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a:t>© 2016 Pearson Education, Inc., Hoboken, NJ. All rights reserved. </a:t>
            </a:r>
          </a:p>
        </p:txBody>
      </p:sp>
    </p:spTree>
    <p:extLst>
      <p:ext uri="{BB962C8B-B14F-4D97-AF65-F5344CB8AC3E}">
        <p14:creationId xmlns:p14="http://schemas.microsoft.com/office/powerpoint/2010/main" val="3604746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20688"/>
            <a:ext cx="7556313" cy="1116106"/>
          </a:xfrm>
        </p:spPr>
        <p:txBody>
          <a:bodyPr/>
          <a:lstStyle/>
          <a:p>
            <a:r>
              <a:rPr lang="en-US" dirty="0"/>
              <a:t>Interrupts can be:</a:t>
            </a:r>
          </a:p>
        </p:txBody>
      </p:sp>
      <p:sp>
        <p:nvSpPr>
          <p:cNvPr id="3" name="Content Placeholder 2"/>
          <p:cNvSpPr>
            <a:spLocks noGrp="1"/>
          </p:cNvSpPr>
          <p:nvPr>
            <p:ph idx="1"/>
          </p:nvPr>
        </p:nvSpPr>
        <p:spPr>
          <a:xfrm>
            <a:off x="498474" y="1484784"/>
            <a:ext cx="7556313" cy="4896544"/>
          </a:xfrm>
        </p:spPr>
        <p:txBody>
          <a:bodyPr>
            <a:normAutofit fontScale="85000" lnSpcReduction="20000"/>
          </a:bodyPr>
          <a:lstStyle/>
          <a:p>
            <a:r>
              <a:rPr lang="en-US" dirty="0"/>
              <a:t>Inactive</a:t>
            </a:r>
          </a:p>
          <a:p>
            <a:pPr lvl="1"/>
            <a:r>
              <a:rPr lang="en-US" dirty="0"/>
              <a:t>One that is nonasserted, or which in a multiprocessing environment has been completely processed by that CPU but can still be either Pending or Active in some of the CPUs to which it is targeted, and so might not have been cleared at the interrupt source</a:t>
            </a:r>
          </a:p>
          <a:p>
            <a:r>
              <a:rPr lang="en-US" dirty="0"/>
              <a:t>Pending </a:t>
            </a:r>
          </a:p>
          <a:p>
            <a:pPr lvl="1"/>
            <a:r>
              <a:rPr lang="en-US" dirty="0"/>
              <a:t>One that has been asserted, and for which processing has not started on that CPU</a:t>
            </a:r>
          </a:p>
          <a:p>
            <a:r>
              <a:rPr lang="en-US" dirty="0"/>
              <a:t>Active</a:t>
            </a:r>
          </a:p>
          <a:p>
            <a:pPr lvl="1"/>
            <a:r>
              <a:rPr lang="en-US" dirty="0"/>
              <a:t>One that has been started on that CPU, but processing s not complete </a:t>
            </a:r>
          </a:p>
          <a:p>
            <a:pPr lvl="1"/>
            <a:r>
              <a:rPr lang="en-US" dirty="0"/>
              <a:t>Can be pre-empted when a new interrupt of higher priority interrupts A15 core interrupt processing</a:t>
            </a:r>
          </a:p>
          <a:p>
            <a:r>
              <a:rPr lang="en-US" dirty="0"/>
              <a:t>Interrupts come from the following sources:</a:t>
            </a:r>
          </a:p>
          <a:p>
            <a:pPr lvl="1"/>
            <a:r>
              <a:rPr lang="en-US" dirty="0"/>
              <a:t>Interprocessor interrupts (IPIs)</a:t>
            </a:r>
          </a:p>
          <a:p>
            <a:pPr lvl="1"/>
            <a:r>
              <a:rPr lang="en-US" dirty="0"/>
              <a:t>Private timer and/or watchdog interrupts</a:t>
            </a:r>
          </a:p>
          <a:p>
            <a:pPr lvl="1"/>
            <a:r>
              <a:rPr lang="en-US" dirty="0"/>
              <a:t>Legacy FIQ line (</a:t>
            </a:r>
            <a:r>
              <a:rPr lang="en-US" altLang="ko-KR" dirty="0"/>
              <a:t>bypasses the Interrupt Distributor logic and directly drives interrupt requests into the CPU)</a:t>
            </a:r>
            <a:endParaRPr lang="en-US" dirty="0"/>
          </a:p>
          <a:p>
            <a:pPr lvl="1"/>
            <a:r>
              <a:rPr lang="en-US" dirty="0"/>
              <a:t>Hardware interrupts</a:t>
            </a:r>
          </a:p>
        </p:txBody>
      </p:sp>
      <p:sp>
        <p:nvSpPr>
          <p:cNvPr id="4" name="Footer Placeholder 3"/>
          <p:cNvSpPr>
            <a:spLocks noGrp="1"/>
          </p:cNvSpPr>
          <p:nvPr>
            <p:ph type="ftr" sz="quarter" idx="11"/>
          </p:nvPr>
        </p:nvSpPr>
        <p:spPr/>
        <p:txBody>
          <a:bodyPr/>
          <a:lstStyle/>
          <a:p>
            <a:r>
              <a:rPr lang="en-US"/>
              <a:t>© 2016 Pearson Education, Inc., Hoboken, NJ. All rights reserved. </a:t>
            </a:r>
          </a:p>
        </p:txBody>
      </p:sp>
    </p:spTree>
    <p:extLst>
      <p:ext uri="{BB962C8B-B14F-4D97-AF65-F5344CB8AC3E}">
        <p14:creationId xmlns:p14="http://schemas.microsoft.com/office/powerpoint/2010/main" val="495039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 2016 Pearson Education, Inc., Hoboken, NJ. All rights reserved. </a:t>
            </a:r>
          </a:p>
        </p:txBody>
      </p:sp>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t="3667" b="6303"/>
          <a:stretch/>
        </p:blipFill>
        <p:spPr>
          <a:xfrm>
            <a:off x="1763688" y="-22598"/>
            <a:ext cx="5688632" cy="6627777"/>
          </a:xfrm>
          <a:prstGeom prst="rect">
            <a:avLst/>
          </a:prstGeom>
        </p:spPr>
      </p:pic>
    </p:spTree>
  </p:cSld>
  <p:clrMapOvr>
    <a:masterClrMapping/>
  </p:clrMapOvr>
  <p:transition spd="med">
    <p:wipe dir="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5.pdf"/>
          <p:cNvPicPr>
            <a:picLocks noChangeAspect="1"/>
          </p:cNvPicPr>
          <p:nvPr/>
        </p:nvPicPr>
        <p:blipFill rotWithShape="1">
          <a:blip r:embed="rId3">
            <a:extLst>
              <a:ext uri="{28A0092B-C50C-407E-A947-70E740481C1C}">
                <a14:useLocalDpi xmlns:a14="http://schemas.microsoft.com/office/drawing/2010/main" val="0"/>
              </a:ext>
            </a:extLst>
          </a:blip>
          <a:srcRect t="10203" b="16674"/>
          <a:stretch/>
        </p:blipFill>
        <p:spPr>
          <a:xfrm>
            <a:off x="899592" y="-263695"/>
            <a:ext cx="7488832" cy="7086599"/>
          </a:xfrm>
          <a:prstGeom prst="rect">
            <a:avLst/>
          </a:prstGeom>
        </p:spPr>
      </p:pic>
    </p:spTree>
    <p:extLst>
      <p:ext uri="{BB962C8B-B14F-4D97-AF65-F5344CB8AC3E}">
        <p14:creationId xmlns:p14="http://schemas.microsoft.com/office/powerpoint/2010/main" val="34401471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p:txBody>
          <a:bodyPr/>
          <a:lstStyle/>
          <a:p>
            <a:r>
              <a:rPr lang="en-GB" dirty="0">
                <a:effectLst>
                  <a:outerShdw blurRad="38100" dist="38100" dir="2700000" algn="tl">
                    <a:srgbClr val="000000">
                      <a:alpha val="43137"/>
                    </a:srgbClr>
                  </a:outerShdw>
                </a:effectLst>
              </a:rPr>
              <a:t>Cache Coherency</a:t>
            </a:r>
          </a:p>
        </p:txBody>
      </p:sp>
      <p:sp>
        <p:nvSpPr>
          <p:cNvPr id="237571" name="Rectangle 3"/>
          <p:cNvSpPr>
            <a:spLocks noGrp="1" noChangeArrowheads="1"/>
          </p:cNvSpPr>
          <p:nvPr>
            <p:ph idx="1"/>
          </p:nvPr>
        </p:nvSpPr>
        <p:spPr>
          <a:xfrm>
            <a:off x="467544" y="1268760"/>
            <a:ext cx="7556313" cy="5472608"/>
          </a:xfrm>
        </p:spPr>
        <p:txBody>
          <a:bodyPr>
            <a:normAutofit fontScale="62500" lnSpcReduction="20000"/>
          </a:bodyPr>
          <a:lstStyle/>
          <a:p>
            <a:pPr>
              <a:lnSpc>
                <a:spcPct val="120000"/>
              </a:lnSpc>
            </a:pPr>
            <a:r>
              <a:rPr lang="en-GB" sz="2400" dirty="0"/>
              <a:t>Snoop Control Unit (SCU) resolves most of the traditional bottlenecks related to access to shared data and the scalability limitation introduced by coherence traffic</a:t>
            </a:r>
          </a:p>
          <a:p>
            <a:pPr>
              <a:lnSpc>
                <a:spcPct val="120000"/>
              </a:lnSpc>
            </a:pPr>
            <a:r>
              <a:rPr lang="en-GB" sz="2400" dirty="0"/>
              <a:t>L1 cache coherency scheme is based on the MESI protocol</a:t>
            </a:r>
          </a:p>
          <a:p>
            <a:pPr>
              <a:lnSpc>
                <a:spcPct val="120000"/>
              </a:lnSpc>
            </a:pPr>
            <a:r>
              <a:rPr lang="en-GB" sz="2400" dirty="0"/>
              <a:t>Direct Data Intervention (DDI)</a:t>
            </a:r>
          </a:p>
          <a:p>
            <a:pPr lvl="1">
              <a:lnSpc>
                <a:spcPct val="120000"/>
              </a:lnSpc>
            </a:pPr>
            <a:r>
              <a:rPr lang="en-GB" sz="2000" dirty="0"/>
              <a:t>Enables copying clean data between L1 caches without accessing external memory</a:t>
            </a:r>
          </a:p>
          <a:p>
            <a:pPr lvl="1">
              <a:lnSpc>
                <a:spcPct val="120000"/>
              </a:lnSpc>
            </a:pPr>
            <a:r>
              <a:rPr lang="en-GB" sz="2000" dirty="0"/>
              <a:t>Reduces read after write from L1 to L2</a:t>
            </a:r>
          </a:p>
          <a:p>
            <a:pPr lvl="1">
              <a:lnSpc>
                <a:spcPct val="120000"/>
              </a:lnSpc>
            </a:pPr>
            <a:r>
              <a:rPr lang="en-GB" sz="2000" dirty="0"/>
              <a:t>Can resolve local L1 miss from remote L1 rather than L2</a:t>
            </a:r>
          </a:p>
          <a:p>
            <a:pPr>
              <a:lnSpc>
                <a:spcPct val="120000"/>
              </a:lnSpc>
            </a:pPr>
            <a:r>
              <a:rPr lang="en-GB" sz="2400" dirty="0"/>
              <a:t>Duplicated tag RAMs</a:t>
            </a:r>
          </a:p>
          <a:p>
            <a:pPr lvl="1">
              <a:lnSpc>
                <a:spcPct val="120000"/>
              </a:lnSpc>
            </a:pPr>
            <a:r>
              <a:rPr lang="en-GB" sz="2000" dirty="0"/>
              <a:t>Cache tags implemented as separate block of RAM</a:t>
            </a:r>
          </a:p>
          <a:p>
            <a:pPr lvl="1">
              <a:lnSpc>
                <a:spcPct val="120000"/>
              </a:lnSpc>
            </a:pPr>
            <a:r>
              <a:rPr lang="en-GB" sz="2000" dirty="0"/>
              <a:t>Same length as number of lines in cache</a:t>
            </a:r>
          </a:p>
          <a:p>
            <a:pPr lvl="1">
              <a:lnSpc>
                <a:spcPct val="120000"/>
              </a:lnSpc>
            </a:pPr>
            <a:r>
              <a:rPr lang="en-GB" sz="2000" dirty="0"/>
              <a:t>Duplicates used by SCU to check data availability before sending coherency commands</a:t>
            </a:r>
          </a:p>
          <a:p>
            <a:pPr lvl="1">
              <a:lnSpc>
                <a:spcPct val="120000"/>
              </a:lnSpc>
            </a:pPr>
            <a:r>
              <a:rPr lang="en-GB" sz="2000" dirty="0"/>
              <a:t>Only send to CPUs that must update coherent data cache</a:t>
            </a:r>
          </a:p>
          <a:p>
            <a:pPr>
              <a:lnSpc>
                <a:spcPct val="120000"/>
              </a:lnSpc>
            </a:pPr>
            <a:r>
              <a:rPr lang="en-GB" sz="2400" dirty="0"/>
              <a:t>Migratory lines</a:t>
            </a:r>
          </a:p>
          <a:p>
            <a:pPr lvl="1">
              <a:lnSpc>
                <a:spcPct val="120000"/>
              </a:lnSpc>
            </a:pPr>
            <a:r>
              <a:rPr lang="en-GB" sz="2000" dirty="0"/>
              <a:t>Allows moving dirty data between CPUs without writing to L2 and reading back from external memory</a:t>
            </a:r>
          </a:p>
        </p:txBody>
      </p:sp>
      <p:sp>
        <p:nvSpPr>
          <p:cNvPr id="2" name="Footer Placeholder 1"/>
          <p:cNvSpPr>
            <a:spLocks noGrp="1"/>
          </p:cNvSpPr>
          <p:nvPr>
            <p:ph type="ftr" sz="quarter" idx="11"/>
          </p:nvPr>
        </p:nvSpPr>
        <p:spPr/>
        <p:txBody>
          <a:bodyPr/>
          <a:lstStyle/>
          <a:p>
            <a:r>
              <a:rPr lang="en-US"/>
              <a:t>© 2016 Pearson Education, Inc., Hoboken, NJ. All rights reserved.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2016 Pearson Education, Inc., Hoboken, NJ. All rights reserved. </a:t>
            </a:r>
          </a:p>
        </p:txBody>
      </p:sp>
      <p:pic>
        <p:nvPicPr>
          <p:cNvPr id="6" name="Picture 5" descr="f16.pdf"/>
          <p:cNvPicPr>
            <a:picLocks noChangeAspect="1"/>
          </p:cNvPicPr>
          <p:nvPr/>
        </p:nvPicPr>
        <p:blipFill rotWithShape="1">
          <a:blip r:embed="rId3">
            <a:extLst>
              <a:ext uri="{28A0092B-C50C-407E-A947-70E740481C1C}">
                <a14:useLocalDpi xmlns:a14="http://schemas.microsoft.com/office/drawing/2010/main" val="0"/>
              </a:ext>
            </a:extLst>
          </a:blip>
          <a:srcRect t="10959" b="9494"/>
          <a:stretch/>
        </p:blipFill>
        <p:spPr>
          <a:xfrm>
            <a:off x="1331640" y="-171400"/>
            <a:ext cx="6624736" cy="6819673"/>
          </a:xfrm>
          <a:prstGeom prst="rect">
            <a:avLst/>
          </a:prstGeom>
        </p:spPr>
      </p:pic>
    </p:spTree>
  </p:cSld>
  <p:clrMapOvr>
    <a:masterClrMapping/>
  </p:clrMapOvr>
  <p:transition spd="med">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2016 Pearson Education, Inc., Hoboken, NJ. All rights reserved. </a:t>
            </a:r>
          </a:p>
        </p:txBody>
      </p:sp>
      <p:pic>
        <p:nvPicPr>
          <p:cNvPr id="5" name="Picture 4" descr="f17.pdf"/>
          <p:cNvPicPr>
            <a:picLocks noChangeAspect="1"/>
          </p:cNvPicPr>
          <p:nvPr/>
        </p:nvPicPr>
        <p:blipFill rotWithShape="1">
          <a:blip r:embed="rId3">
            <a:extLst>
              <a:ext uri="{28A0092B-C50C-407E-A947-70E740481C1C}">
                <a14:useLocalDpi xmlns:a14="http://schemas.microsoft.com/office/drawing/2010/main" val="0"/>
              </a:ext>
            </a:extLst>
          </a:blip>
          <a:srcRect t="17572" b="25744"/>
          <a:stretch/>
        </p:blipFill>
        <p:spPr>
          <a:xfrm>
            <a:off x="0" y="188640"/>
            <a:ext cx="9091803" cy="6669360"/>
          </a:xfrm>
          <a:prstGeom prst="rect">
            <a:avLst/>
          </a:prstGeom>
        </p:spPr>
      </p:pic>
    </p:spTree>
    <p:extLst>
      <p:ext uri="{BB962C8B-B14F-4D97-AF65-F5344CB8AC3E}">
        <p14:creationId xmlns:p14="http://schemas.microsoft.com/office/powerpoint/2010/main" val="1317792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762000" y="228600"/>
            <a:ext cx="4073526" cy="1116106"/>
          </a:xfrm>
        </p:spPr>
        <p:txBody>
          <a:bodyPr>
            <a:normAutofit/>
          </a:bodyPr>
          <a:lstStyle/>
          <a:p>
            <a:r>
              <a:rPr lang="en-US" sz="4400" dirty="0"/>
              <a:t>Summary</a:t>
            </a:r>
          </a:p>
        </p:txBody>
      </p:sp>
      <p:sp>
        <p:nvSpPr>
          <p:cNvPr id="30" name="Content Placeholder 29"/>
          <p:cNvSpPr>
            <a:spLocks noGrp="1"/>
          </p:cNvSpPr>
          <p:nvPr>
            <p:ph sz="half" idx="2"/>
          </p:nvPr>
        </p:nvSpPr>
        <p:spPr>
          <a:xfrm>
            <a:off x="539552" y="2420888"/>
            <a:ext cx="3657600" cy="4029635"/>
          </a:xfrm>
        </p:spPr>
        <p:txBody>
          <a:bodyPr>
            <a:normAutofit fontScale="92500"/>
          </a:bodyPr>
          <a:lstStyle/>
          <a:p>
            <a:r>
              <a:rPr lang="en-US" sz="1765" dirty="0"/>
              <a:t>Hardware performance issues</a:t>
            </a:r>
          </a:p>
          <a:p>
            <a:pPr lvl="1"/>
            <a:r>
              <a:rPr lang="en-US" sz="1765" dirty="0"/>
              <a:t>Increase in parallelism and complexity</a:t>
            </a:r>
          </a:p>
          <a:p>
            <a:pPr lvl="1"/>
            <a:r>
              <a:rPr lang="en-US" sz="1765" dirty="0"/>
              <a:t>Power consumption</a:t>
            </a:r>
          </a:p>
          <a:p>
            <a:r>
              <a:rPr lang="en-US" sz="1765" dirty="0"/>
              <a:t>Software performance issues</a:t>
            </a:r>
          </a:p>
          <a:p>
            <a:pPr lvl="1"/>
            <a:r>
              <a:rPr lang="en-US" sz="1765" dirty="0"/>
              <a:t>Software on multicore</a:t>
            </a:r>
          </a:p>
          <a:p>
            <a:pPr lvl="1"/>
            <a:r>
              <a:rPr lang="en-US" sz="1765" dirty="0"/>
              <a:t>Valve game software example</a:t>
            </a:r>
          </a:p>
          <a:p>
            <a:pPr marL="228600" lvl="1">
              <a:spcBef>
                <a:spcPts val="2000"/>
              </a:spcBef>
              <a:buClr>
                <a:schemeClr val="accent1"/>
              </a:buClr>
            </a:pPr>
            <a:r>
              <a:rPr lang="en-US" sz="1765" dirty="0"/>
              <a:t>Intel Core i7-990X</a:t>
            </a:r>
          </a:p>
          <a:p>
            <a:pPr marL="228600" lvl="1">
              <a:spcBef>
                <a:spcPts val="2000"/>
              </a:spcBef>
              <a:buClr>
                <a:schemeClr val="accent1"/>
              </a:buClr>
            </a:pPr>
            <a:r>
              <a:rPr lang="en-US" sz="1765" dirty="0"/>
              <a:t>IBM </a:t>
            </a:r>
            <a:r>
              <a:rPr lang="en-US" sz="1765" dirty="0" err="1"/>
              <a:t>zEnterprise</a:t>
            </a:r>
            <a:r>
              <a:rPr lang="en-US" sz="1765" dirty="0"/>
              <a:t> EC12 mainframe</a:t>
            </a:r>
          </a:p>
          <a:p>
            <a:pPr lvl="1"/>
            <a:r>
              <a:rPr lang="en-US" sz="1700" dirty="0"/>
              <a:t>Organization </a:t>
            </a:r>
          </a:p>
          <a:p>
            <a:pPr lvl="1"/>
            <a:r>
              <a:rPr lang="en-US" sz="1700" dirty="0"/>
              <a:t>Cache structure</a:t>
            </a:r>
          </a:p>
        </p:txBody>
      </p:sp>
      <p:sp>
        <p:nvSpPr>
          <p:cNvPr id="32" name="Content Placeholder 31"/>
          <p:cNvSpPr>
            <a:spLocks noGrp="1"/>
          </p:cNvSpPr>
          <p:nvPr>
            <p:ph sz="quarter" idx="4"/>
          </p:nvPr>
        </p:nvSpPr>
        <p:spPr>
          <a:xfrm>
            <a:off x="4800600" y="2204864"/>
            <a:ext cx="3657600" cy="4392488"/>
          </a:xfrm>
        </p:spPr>
        <p:txBody>
          <a:bodyPr>
            <a:normAutofit fontScale="92500" lnSpcReduction="10000"/>
          </a:bodyPr>
          <a:lstStyle/>
          <a:p>
            <a:r>
              <a:rPr lang="en-US" sz="1765" dirty="0"/>
              <a:t>Multicore organization</a:t>
            </a:r>
          </a:p>
          <a:p>
            <a:pPr lvl="1"/>
            <a:r>
              <a:rPr lang="en-US" sz="1765" dirty="0"/>
              <a:t>Levels of cache</a:t>
            </a:r>
          </a:p>
          <a:p>
            <a:pPr lvl="1"/>
            <a:r>
              <a:rPr lang="en-US" sz="1765" dirty="0"/>
              <a:t>Simultaneous multithreading</a:t>
            </a:r>
          </a:p>
          <a:p>
            <a:pPr marL="228600" lvl="1">
              <a:spcBef>
                <a:spcPts val="2000"/>
              </a:spcBef>
              <a:buClr>
                <a:schemeClr val="accent1"/>
              </a:buClr>
            </a:pPr>
            <a:r>
              <a:rPr lang="en-US" sz="1765" dirty="0"/>
              <a:t>Heterogeneous multicore organization</a:t>
            </a:r>
          </a:p>
          <a:p>
            <a:pPr lvl="1"/>
            <a:r>
              <a:rPr lang="en-US" sz="1500" dirty="0"/>
              <a:t>Different instruction set architectures</a:t>
            </a:r>
          </a:p>
          <a:p>
            <a:pPr lvl="1"/>
            <a:r>
              <a:rPr lang="en-US" sz="1500" dirty="0"/>
              <a:t>Equivalent instruction set architectures</a:t>
            </a:r>
          </a:p>
          <a:p>
            <a:pPr lvl="1"/>
            <a:r>
              <a:rPr lang="en-US" sz="1500" dirty="0"/>
              <a:t>Cache coherence and the MOESI model</a:t>
            </a:r>
          </a:p>
          <a:p>
            <a:pPr marL="228600" lvl="1">
              <a:spcBef>
                <a:spcPts val="2000"/>
              </a:spcBef>
              <a:buClr>
                <a:schemeClr val="accent1"/>
              </a:buClr>
            </a:pPr>
            <a:r>
              <a:rPr lang="en-US" sz="1765" dirty="0"/>
              <a:t>ARM Cortex-A15 </a:t>
            </a:r>
            <a:r>
              <a:rPr lang="en-US" sz="1765" dirty="0" err="1"/>
              <a:t>MPCore</a:t>
            </a:r>
            <a:endParaRPr lang="en-US" sz="1765" dirty="0"/>
          </a:p>
          <a:p>
            <a:pPr lvl="1"/>
            <a:r>
              <a:rPr lang="en-US" sz="1600" dirty="0"/>
              <a:t>Interrupt handling</a:t>
            </a:r>
          </a:p>
          <a:p>
            <a:pPr lvl="1"/>
            <a:r>
              <a:rPr lang="en-US" sz="1600" dirty="0"/>
              <a:t>Cache coherency</a:t>
            </a:r>
          </a:p>
          <a:p>
            <a:pPr lvl="1"/>
            <a:r>
              <a:rPr lang="en-US" sz="1600" dirty="0"/>
              <a:t>L2 cache coherency</a:t>
            </a:r>
          </a:p>
          <a:p>
            <a:pPr marL="228600" lvl="1" indent="0">
              <a:buNone/>
            </a:pPr>
            <a:endParaRPr lang="en-US" sz="1765" dirty="0"/>
          </a:p>
        </p:txBody>
      </p:sp>
      <p:sp>
        <p:nvSpPr>
          <p:cNvPr id="44035" name="Rectangle 3"/>
          <p:cNvSpPr>
            <a:spLocks noGrp="1" noChangeArrowheads="1"/>
          </p:cNvSpPr>
          <p:nvPr>
            <p:ph type="body" idx="1"/>
          </p:nvPr>
        </p:nvSpPr>
        <p:spPr>
          <a:xfrm>
            <a:off x="497541" y="1295400"/>
            <a:ext cx="3657600" cy="1098177"/>
          </a:xfrm>
        </p:spPr>
        <p:txBody>
          <a:bodyPr>
            <a:normAutofit/>
          </a:bodyPr>
          <a:lstStyle/>
          <a:p>
            <a:r>
              <a:rPr lang="en-US" dirty="0"/>
              <a:t>    </a:t>
            </a:r>
          </a:p>
          <a:p>
            <a:endParaRPr lang="en-US" sz="800" dirty="0"/>
          </a:p>
          <a:p>
            <a:endParaRPr lang="en-US" sz="800" dirty="0"/>
          </a:p>
          <a:p>
            <a:r>
              <a:rPr lang="en-US" sz="3200" dirty="0"/>
              <a:t>Chapter 18     </a:t>
            </a:r>
          </a:p>
          <a:p>
            <a:endParaRPr lang="en-US" sz="3200" dirty="0"/>
          </a:p>
        </p:txBody>
      </p:sp>
      <p:sp>
        <p:nvSpPr>
          <p:cNvPr id="31" name="Text Placeholder 30"/>
          <p:cNvSpPr>
            <a:spLocks noGrp="1"/>
          </p:cNvSpPr>
          <p:nvPr>
            <p:ph type="body" sz="quarter" idx="3"/>
          </p:nvPr>
        </p:nvSpPr>
        <p:spPr>
          <a:xfrm>
            <a:off x="4419600" y="304800"/>
            <a:ext cx="3657600" cy="1707776"/>
          </a:xfrm>
        </p:spPr>
        <p:txBody>
          <a:bodyPr/>
          <a:lstStyle/>
          <a:p>
            <a:r>
              <a:rPr lang="en-US" sz="2800" dirty="0">
                <a:solidFill>
                  <a:schemeClr val="accent1">
                    <a:lumMod val="50000"/>
                  </a:schemeClr>
                </a:solidFill>
              </a:rPr>
              <a:t>Multicore </a:t>
            </a:r>
          </a:p>
          <a:p>
            <a:r>
              <a:rPr lang="en-US" sz="2800" dirty="0">
                <a:solidFill>
                  <a:schemeClr val="accent1">
                    <a:lumMod val="50000"/>
                  </a:schemeClr>
                </a:solidFill>
              </a:rPr>
              <a:t>Computers</a:t>
            </a:r>
            <a:endParaRPr lang="en-US" dirty="0">
              <a:solidFill>
                <a:srgbClr val="6666CC"/>
              </a:solidFill>
            </a:endParaRPr>
          </a:p>
        </p:txBody>
      </p:sp>
      <p:sp>
        <p:nvSpPr>
          <p:cNvPr id="2" name="Footer Placeholder 1"/>
          <p:cNvSpPr>
            <a:spLocks noGrp="1"/>
          </p:cNvSpPr>
          <p:nvPr>
            <p:ph type="ftr" sz="quarter" idx="11"/>
          </p:nvPr>
        </p:nvSpPr>
        <p:spPr>
          <a:xfrm>
            <a:off x="179512" y="6492875"/>
            <a:ext cx="6122894" cy="365125"/>
          </a:xfrm>
        </p:spPr>
        <p:txBody>
          <a:bodyPr/>
          <a:lstStyle/>
          <a:p>
            <a:r>
              <a:rPr lang="en-US" dirty="0"/>
              <a:t>© 2016 Pearson Education, Inc., Hoboken, NJ. All rights reserved.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p:cNvSpPr txBox="1"/>
          <p:nvPr/>
        </p:nvSpPr>
        <p:spPr>
          <a:xfrm>
            <a:off x="304800" y="277792"/>
            <a:ext cx="6283424" cy="6103536"/>
          </a:xfrm>
          <a:prstGeom prst="rect">
            <a:avLst/>
          </a:prstGeom>
          <a:solidFill>
            <a:schemeClr val="accent4">
              <a:lumMod val="60000"/>
              <a:lumOff val="40000"/>
            </a:schemeClr>
          </a:solidFill>
        </p:spPr>
        <p:txBody>
          <a:bodyPr wrap="square" rtlCol="0">
            <a:spAutoFit/>
          </a:bodyPr>
          <a:lstStyle/>
          <a:p>
            <a:endParaRPr lang="en-US" dirty="0"/>
          </a:p>
        </p:txBody>
      </p:sp>
      <p:sp>
        <p:nvSpPr>
          <p:cNvPr id="35" name="Rectangle 34"/>
          <p:cNvSpPr/>
          <p:nvPr/>
        </p:nvSpPr>
        <p:spPr>
          <a:xfrm>
            <a:off x="7391400" y="990600"/>
            <a:ext cx="971089" cy="461665"/>
          </a:xfrm>
          <a:prstGeom prst="rect">
            <a:avLst/>
          </a:prstGeom>
        </p:spPr>
        <p:txBody>
          <a:bodyPr wrap="none">
            <a:spAutoFit/>
          </a:bodyPr>
          <a:lstStyle/>
          <a:p>
            <a:r>
              <a:rPr lang="en-GB" dirty="0">
                <a:effectLst>
                  <a:outerShdw blurRad="38100" dist="38100" dir="2700000" algn="tl">
                    <a:srgbClr val="000000">
                      <a:alpha val="43137"/>
                    </a:srgbClr>
                  </a:outerShdw>
                </a:effectLst>
              </a:rPr>
              <a:t>Power</a:t>
            </a:r>
            <a:endParaRPr lang="en-US" dirty="0"/>
          </a:p>
        </p:txBody>
      </p:sp>
      <p:sp>
        <p:nvSpPr>
          <p:cNvPr id="36" name="Rectangle 35"/>
          <p:cNvSpPr/>
          <p:nvPr/>
        </p:nvSpPr>
        <p:spPr>
          <a:xfrm>
            <a:off x="7315200" y="3124200"/>
            <a:ext cx="1249060" cy="461665"/>
          </a:xfrm>
          <a:prstGeom prst="rect">
            <a:avLst/>
          </a:prstGeom>
        </p:spPr>
        <p:txBody>
          <a:bodyPr wrap="none">
            <a:spAutoFit/>
          </a:bodyPr>
          <a:lstStyle/>
          <a:p>
            <a:r>
              <a:rPr lang="en-GB" dirty="0">
                <a:solidFill>
                  <a:schemeClr val="bg1"/>
                </a:solidFill>
                <a:effectLst>
                  <a:outerShdw blurRad="38100" dist="38100" dir="2700000" algn="tl">
                    <a:srgbClr val="000000">
                      <a:alpha val="43137"/>
                    </a:srgbClr>
                  </a:outerShdw>
                </a:effectLst>
              </a:rPr>
              <a:t>Memory</a:t>
            </a:r>
            <a:endParaRPr lang="en-US" dirty="0">
              <a:solidFill>
                <a:schemeClr val="bg1"/>
              </a:solidFill>
            </a:endParaRPr>
          </a:p>
        </p:txBody>
      </p:sp>
      <p:sp>
        <p:nvSpPr>
          <p:cNvPr id="2" name="Footer Placeholder 1"/>
          <p:cNvSpPr>
            <a:spLocks noGrp="1"/>
          </p:cNvSpPr>
          <p:nvPr>
            <p:ph type="ftr" sz="quarter" idx="11"/>
          </p:nvPr>
        </p:nvSpPr>
        <p:spPr/>
        <p:txBody>
          <a:bodyPr/>
          <a:lstStyle/>
          <a:p>
            <a:r>
              <a:rPr lang="en-US"/>
              <a:t>© 2016 Pearson Education, Inc., Hoboken, NJ. All rights reserved. </a:t>
            </a:r>
          </a:p>
        </p:txBody>
      </p:sp>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5061" t="28237" r="15658" b="25556"/>
          <a:stretch/>
        </p:blipFill>
        <p:spPr>
          <a:xfrm>
            <a:off x="-180528" y="342824"/>
            <a:ext cx="6912768" cy="5966496"/>
          </a:xfrm>
          <a:prstGeom prst="rect">
            <a:avLst/>
          </a:prstGeom>
        </p:spPr>
      </p:pic>
      <p:sp>
        <p:nvSpPr>
          <p:cNvPr id="3" name="직사각형 2"/>
          <p:cNvSpPr/>
          <p:nvPr/>
        </p:nvSpPr>
        <p:spPr>
          <a:xfrm>
            <a:off x="728464" y="4797152"/>
            <a:ext cx="5436096" cy="584775"/>
          </a:xfrm>
          <a:prstGeom prst="rect">
            <a:avLst/>
          </a:prstGeom>
        </p:spPr>
        <p:txBody>
          <a:bodyPr wrap="square">
            <a:spAutoFit/>
          </a:bodyPr>
          <a:lstStyle/>
          <a:p>
            <a:r>
              <a:rPr lang="en-US" altLang="ko-KR" sz="1600" b="1" dirty="0">
                <a:solidFill>
                  <a:srgbClr val="C00000"/>
                </a:solidFill>
              </a:rPr>
              <a:t>Pollack’s rule states that performance increase is roughly proportional to square root of increase in complexity.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 2016 Pearson Education, Inc., Hoboken, NJ. All rights reserved. </a:t>
            </a:r>
          </a:p>
        </p:txBody>
      </p:sp>
      <p:sp>
        <p:nvSpPr>
          <p:cNvPr id="4" name="TextBox 3"/>
          <p:cNvSpPr txBox="1"/>
          <p:nvPr/>
        </p:nvSpPr>
        <p:spPr>
          <a:xfrm>
            <a:off x="1119032" y="238922"/>
            <a:ext cx="6693328" cy="6214414"/>
          </a:xfrm>
          <a:prstGeom prst="rect">
            <a:avLst/>
          </a:prstGeom>
          <a:solidFill>
            <a:schemeClr val="accent4">
              <a:lumMod val="60000"/>
              <a:lumOff val="40000"/>
            </a:schemeClr>
          </a:solidFill>
        </p:spPr>
        <p:txBody>
          <a:bodyPr wrap="square" rtlCol="0">
            <a:spAutoFit/>
          </a:bodyPr>
          <a:lstStyle/>
          <a:p>
            <a:endParaRPr lang="en-US" dirty="0"/>
          </a:p>
        </p:txBody>
      </p:sp>
      <p:pic>
        <p:nvPicPr>
          <p:cNvPr id="6" name="Picture 5" descr="f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576" y="44624"/>
            <a:ext cx="5299364" cy="6858000"/>
          </a:xfrm>
          <a:prstGeom prst="rect">
            <a:avLst/>
          </a:prstGeom>
        </p:spPr>
      </p:pic>
      <p:sp>
        <p:nvSpPr>
          <p:cNvPr id="3" name="직사각형 2"/>
          <p:cNvSpPr/>
          <p:nvPr/>
        </p:nvSpPr>
        <p:spPr>
          <a:xfrm>
            <a:off x="5292080" y="3212976"/>
            <a:ext cx="2376264" cy="1815882"/>
          </a:xfrm>
          <a:prstGeom prst="rect">
            <a:avLst/>
          </a:prstGeom>
        </p:spPr>
        <p:txBody>
          <a:bodyPr wrap="square">
            <a:spAutoFit/>
          </a:bodyPr>
          <a:lstStyle/>
          <a:p>
            <a:r>
              <a:rPr lang="en-US" altLang="ko-KR" sz="1600" dirty="0"/>
              <a:t>overhead is a result of communication and distribution of work among multiple processors and as a result of cache coherence overhead</a:t>
            </a:r>
            <a:endParaRPr lang="ko-KR" altLang="en-US" sz="1600" dirty="0"/>
          </a:p>
        </p:txBody>
      </p:sp>
    </p:spTree>
  </p:cSld>
  <p:clrMapOvr>
    <a:masterClrMapping/>
  </p:clrMapOvr>
  <p:transition spd="med">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2016 Pearson Education, Inc., Hoboken, NJ. All rights reserved. </a:t>
            </a:r>
          </a:p>
        </p:txBody>
      </p:sp>
      <p:pic>
        <p:nvPicPr>
          <p:cNvPr id="5" name="Picture 4" descr="f4.pdf"/>
          <p:cNvPicPr>
            <a:picLocks noChangeAspect="1"/>
          </p:cNvPicPr>
          <p:nvPr/>
        </p:nvPicPr>
        <p:blipFill rotWithShape="1">
          <a:blip r:embed="rId3">
            <a:extLst>
              <a:ext uri="{28A0092B-C50C-407E-A947-70E740481C1C}">
                <a14:useLocalDpi xmlns:a14="http://schemas.microsoft.com/office/drawing/2010/main" val="0"/>
              </a:ext>
            </a:extLst>
          </a:blip>
          <a:srcRect t="26220" b="15471"/>
          <a:stretch/>
        </p:blipFill>
        <p:spPr>
          <a:xfrm>
            <a:off x="13603" y="-171400"/>
            <a:ext cx="9055755" cy="6833298"/>
          </a:xfrm>
          <a:prstGeom prst="rect">
            <a:avLst/>
          </a:prstGeom>
        </p:spPr>
      </p:pic>
    </p:spTree>
  </p:cSld>
  <p:clrMapOvr>
    <a:masterClrMapping/>
  </p:clrMapOvr>
  <p:transition spd="med">
    <p:wheel spokes="2"/>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p:txBody>
          <a:bodyPr/>
          <a:lstStyle/>
          <a:p>
            <a:pPr algn="ctr"/>
            <a:r>
              <a:rPr lang="en-GB" sz="3000" dirty="0">
                <a:effectLst>
                  <a:outerShdw blurRad="38100" dist="38100" dir="2700000" algn="tl">
                    <a:srgbClr val="000000">
                      <a:alpha val="43137"/>
                    </a:srgbClr>
                  </a:outerShdw>
                </a:effectLst>
              </a:rPr>
              <a:t>Effective Applications for Multicore Processors</a:t>
            </a:r>
          </a:p>
        </p:txBody>
      </p:sp>
      <p:sp>
        <p:nvSpPr>
          <p:cNvPr id="219139" name="Rectangle 3"/>
          <p:cNvSpPr>
            <a:spLocks noGrp="1" noChangeArrowheads="1"/>
          </p:cNvSpPr>
          <p:nvPr>
            <p:ph idx="1"/>
          </p:nvPr>
        </p:nvSpPr>
        <p:spPr>
          <a:xfrm>
            <a:off x="467544" y="1700808"/>
            <a:ext cx="7556313" cy="4781128"/>
          </a:xfrm>
        </p:spPr>
        <p:txBody>
          <a:bodyPr>
            <a:normAutofit fontScale="77500" lnSpcReduction="20000"/>
          </a:bodyPr>
          <a:lstStyle/>
          <a:p>
            <a:r>
              <a:rPr lang="en-GB" sz="2400" b="1" dirty="0"/>
              <a:t>Multi-threaded native applications</a:t>
            </a:r>
          </a:p>
          <a:p>
            <a:pPr lvl="1"/>
            <a:r>
              <a:rPr lang="en-GB" sz="2200" dirty="0"/>
              <a:t>Thread-level parallelism</a:t>
            </a:r>
          </a:p>
          <a:p>
            <a:pPr lvl="1"/>
            <a:r>
              <a:rPr lang="en-GB" sz="2200" dirty="0"/>
              <a:t>Characterized by having a small number of highly threaded processes</a:t>
            </a:r>
          </a:p>
          <a:p>
            <a:r>
              <a:rPr lang="en-GB" sz="2400" b="1" dirty="0"/>
              <a:t>Multi-process applications</a:t>
            </a:r>
          </a:p>
          <a:p>
            <a:pPr lvl="1"/>
            <a:r>
              <a:rPr lang="en-GB" sz="2200" dirty="0"/>
              <a:t>Process-level parallelism</a:t>
            </a:r>
          </a:p>
          <a:p>
            <a:pPr lvl="1"/>
            <a:r>
              <a:rPr lang="en-GB" sz="2200" dirty="0"/>
              <a:t>Characterized by the presence of many single-threaded processes</a:t>
            </a:r>
          </a:p>
          <a:p>
            <a:r>
              <a:rPr lang="en-GB" sz="2400" b="1" dirty="0"/>
              <a:t>Java applications</a:t>
            </a:r>
          </a:p>
          <a:p>
            <a:pPr lvl="1"/>
            <a:r>
              <a:rPr lang="en-GB" sz="2000" dirty="0"/>
              <a:t>Embrace threading in a fundamental way</a:t>
            </a:r>
          </a:p>
          <a:p>
            <a:pPr lvl="1"/>
            <a:r>
              <a:rPr lang="en-GB" sz="2000" dirty="0"/>
              <a:t>Java Virtual Machine is a multi-threaded process that provides scheduling and memory management for Java applications</a:t>
            </a:r>
          </a:p>
          <a:p>
            <a:r>
              <a:rPr lang="en-GB" sz="2400" b="1" dirty="0"/>
              <a:t>Multi-instance applications</a:t>
            </a:r>
          </a:p>
          <a:p>
            <a:pPr lvl="1"/>
            <a:r>
              <a:rPr lang="en-GB" sz="2000" dirty="0"/>
              <a:t>If multiple application instances require some degree of isolation, virtualization technology can be used to provide each of them with its own separate and secure environment</a:t>
            </a:r>
          </a:p>
        </p:txBody>
      </p:sp>
      <p:sp>
        <p:nvSpPr>
          <p:cNvPr id="2" name="Footer Placeholder 1"/>
          <p:cNvSpPr>
            <a:spLocks noGrp="1"/>
          </p:cNvSpPr>
          <p:nvPr>
            <p:ph type="ftr" sz="quarter" idx="11"/>
          </p:nvPr>
        </p:nvSpPr>
        <p:spPr/>
        <p:txBody>
          <a:bodyPr/>
          <a:lstStyle/>
          <a:p>
            <a:r>
              <a:rPr lang="en-US"/>
              <a:t>© 2016 Pearson Education, Inc., Hoboken, NJ. All rights reserved.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t>© 2016 Pearson Education, Inc., Hoboken, NJ. All rights reserved. </a:t>
            </a:r>
          </a:p>
        </p:txBody>
      </p:sp>
      <p:pic>
        <p:nvPicPr>
          <p:cNvPr id="3" name="Picture 2" descr="f6.pdf"/>
          <p:cNvPicPr>
            <a:picLocks noChangeAspect="1"/>
          </p:cNvPicPr>
          <p:nvPr/>
        </p:nvPicPr>
        <p:blipFill rotWithShape="1">
          <a:blip r:embed="rId3">
            <a:extLst>
              <a:ext uri="{28A0092B-C50C-407E-A947-70E740481C1C}">
                <a14:useLocalDpi xmlns:a14="http://schemas.microsoft.com/office/drawing/2010/main" val="0"/>
              </a:ext>
            </a:extLst>
          </a:blip>
          <a:srcRect t="2934" b="9420"/>
          <a:stretch/>
        </p:blipFill>
        <p:spPr>
          <a:xfrm>
            <a:off x="1547664" y="-245244"/>
            <a:ext cx="5904656" cy="6697320"/>
          </a:xfrm>
          <a:prstGeom prst="rect">
            <a:avLst/>
          </a:prstGeom>
        </p:spPr>
      </p:pic>
      <p:sp>
        <p:nvSpPr>
          <p:cNvPr id="4" name="TextBox 3"/>
          <p:cNvSpPr txBox="1"/>
          <p:nvPr/>
        </p:nvSpPr>
        <p:spPr>
          <a:xfrm>
            <a:off x="201706" y="764704"/>
            <a:ext cx="1705998" cy="830997"/>
          </a:xfrm>
          <a:prstGeom prst="rect">
            <a:avLst/>
          </a:prstGeom>
          <a:noFill/>
        </p:spPr>
        <p:txBody>
          <a:bodyPr wrap="square" rtlCol="0">
            <a:spAutoFit/>
          </a:bodyPr>
          <a:lstStyle/>
          <a:p>
            <a:r>
              <a:rPr lang="en-US" altLang="ko-KR" sz="1600" dirty="0"/>
              <a:t>Earlier multicore chips, still seen in embedded chips</a:t>
            </a:r>
            <a:endParaRPr lang="ko-KR" altLang="en-US" sz="1600" dirty="0"/>
          </a:p>
        </p:txBody>
      </p:sp>
      <p:sp>
        <p:nvSpPr>
          <p:cNvPr id="5" name="TextBox 4"/>
          <p:cNvSpPr txBox="1"/>
          <p:nvPr/>
        </p:nvSpPr>
        <p:spPr>
          <a:xfrm>
            <a:off x="7258490" y="725795"/>
            <a:ext cx="1778006" cy="830997"/>
          </a:xfrm>
          <a:prstGeom prst="rect">
            <a:avLst/>
          </a:prstGeom>
          <a:noFill/>
        </p:spPr>
        <p:txBody>
          <a:bodyPr wrap="square" rtlCol="0">
            <a:spAutoFit/>
          </a:bodyPr>
          <a:lstStyle/>
          <a:p>
            <a:r>
              <a:rPr lang="en-US" altLang="ko-KR" sz="1600" dirty="0"/>
              <a:t>No on-chip cache sharing </a:t>
            </a:r>
          </a:p>
          <a:p>
            <a:r>
              <a:rPr lang="en-US" altLang="ko-KR" sz="1600" dirty="0"/>
              <a:t>(</a:t>
            </a:r>
            <a:r>
              <a:rPr lang="en-US" altLang="ko-KR" sz="1600" dirty="0" err="1"/>
              <a:t>eg</a:t>
            </a:r>
            <a:r>
              <a:rPr lang="en-US" altLang="ko-KR" sz="1600" dirty="0"/>
              <a:t>) AMD Opteron</a:t>
            </a:r>
            <a:endParaRPr lang="ko-KR" altLang="en-US" sz="1600" dirty="0"/>
          </a:p>
        </p:txBody>
      </p:sp>
      <p:sp>
        <p:nvSpPr>
          <p:cNvPr id="6" name="TextBox 5"/>
          <p:cNvSpPr txBox="1"/>
          <p:nvPr/>
        </p:nvSpPr>
        <p:spPr>
          <a:xfrm>
            <a:off x="129698" y="3246075"/>
            <a:ext cx="1705998" cy="1569660"/>
          </a:xfrm>
          <a:prstGeom prst="rect">
            <a:avLst/>
          </a:prstGeom>
          <a:noFill/>
        </p:spPr>
        <p:txBody>
          <a:bodyPr wrap="square" rtlCol="0">
            <a:spAutoFit/>
          </a:bodyPr>
          <a:lstStyle/>
          <a:p>
            <a:r>
              <a:rPr lang="en-US" altLang="ko-KR" sz="1600" dirty="0"/>
              <a:t>Similar allocation of chip space is to memory, but shared L2 cache</a:t>
            </a:r>
          </a:p>
          <a:p>
            <a:r>
              <a:rPr lang="en-US" altLang="ko-KR" sz="1600" dirty="0"/>
              <a:t>(</a:t>
            </a:r>
            <a:r>
              <a:rPr lang="en-US" altLang="ko-KR" sz="1600" dirty="0" err="1"/>
              <a:t>eg</a:t>
            </a:r>
            <a:r>
              <a:rPr lang="en-US" altLang="ko-KR" sz="1600" dirty="0"/>
              <a:t>) Intel Core Duo</a:t>
            </a:r>
            <a:endParaRPr lang="ko-KR" altLang="en-US" sz="1600" dirty="0"/>
          </a:p>
        </p:txBody>
      </p:sp>
      <p:sp>
        <p:nvSpPr>
          <p:cNvPr id="7" name="TextBox 6"/>
          <p:cNvSpPr txBox="1"/>
          <p:nvPr/>
        </p:nvSpPr>
        <p:spPr>
          <a:xfrm>
            <a:off x="7236296" y="3174067"/>
            <a:ext cx="1778006" cy="338554"/>
          </a:xfrm>
          <a:prstGeom prst="rect">
            <a:avLst/>
          </a:prstGeom>
          <a:noFill/>
        </p:spPr>
        <p:txBody>
          <a:bodyPr wrap="square" rtlCol="0">
            <a:spAutoFit/>
          </a:bodyPr>
          <a:lstStyle/>
          <a:p>
            <a:r>
              <a:rPr lang="en-US" altLang="ko-KR" sz="1600" dirty="0"/>
              <a:t>(</a:t>
            </a:r>
            <a:r>
              <a:rPr lang="en-US" altLang="ko-KR" sz="1600" dirty="0" err="1"/>
              <a:t>eg</a:t>
            </a:r>
            <a:r>
              <a:rPr lang="en-US" altLang="ko-KR" sz="1600" dirty="0"/>
              <a:t>) Core i7</a:t>
            </a:r>
            <a:endParaRPr lang="ko-KR" altLang="en-US" sz="1600" dirty="0"/>
          </a:p>
        </p:txBody>
      </p:sp>
      <p:sp>
        <p:nvSpPr>
          <p:cNvPr id="8" name="직사각형 7"/>
          <p:cNvSpPr/>
          <p:nvPr/>
        </p:nvSpPr>
        <p:spPr>
          <a:xfrm>
            <a:off x="251520" y="5148481"/>
            <a:ext cx="8496944" cy="584775"/>
          </a:xfrm>
          <a:prstGeom prst="rect">
            <a:avLst/>
          </a:prstGeom>
        </p:spPr>
        <p:txBody>
          <a:bodyPr wrap="square">
            <a:spAutoFit/>
          </a:bodyPr>
          <a:lstStyle/>
          <a:p>
            <a:r>
              <a:rPr lang="en-US" altLang="ko-KR" sz="1600" dirty="0">
                <a:solidFill>
                  <a:srgbClr val="C00000"/>
                </a:solidFill>
              </a:rPr>
              <a:t>Intel Core Duo uses superscalar cores, whereas the Intel Core i7 uses SMT cores. SMT has the effect of scaling up the number of hardware- level threads that the multicore system supports.</a:t>
            </a:r>
            <a:endParaRPr lang="ko-KR" altLang="en-US" sz="1600" dirty="0">
              <a:solidFill>
                <a:srgbClr val="C00000"/>
              </a:solidFill>
            </a:endParaRPr>
          </a:p>
        </p:txBody>
      </p:sp>
    </p:spTree>
  </p:cSld>
  <p:clrMapOvr>
    <a:masterClrMapping/>
  </p:clrMapOvr>
  <p:transition spd="med">
    <p:wheel spokes="2"/>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 2016 Pearson Education, Inc., Hoboken, NJ. All rights reserved. </a:t>
            </a:r>
          </a:p>
        </p:txBody>
      </p:sp>
      <p:sp>
        <p:nvSpPr>
          <p:cNvPr id="6" name="Title 5"/>
          <p:cNvSpPr>
            <a:spLocks noGrp="1"/>
          </p:cNvSpPr>
          <p:nvPr>
            <p:ph type="title" idx="4294967295"/>
          </p:nvPr>
        </p:nvSpPr>
        <p:spPr>
          <a:xfrm>
            <a:off x="323528" y="260648"/>
            <a:ext cx="7556500" cy="1116012"/>
          </a:xfrm>
        </p:spPr>
        <p:txBody>
          <a:bodyPr/>
          <a:lstStyle/>
          <a:p>
            <a:r>
              <a:rPr lang="en-US" dirty="0"/>
              <a:t>Heterogeneous Multicore Organization</a:t>
            </a:r>
          </a:p>
        </p:txBody>
      </p:sp>
      <p:graphicFrame>
        <p:nvGraphicFramePr>
          <p:cNvPr id="10" name="Content Placeholder 9"/>
          <p:cNvGraphicFramePr>
            <a:graphicFrameLocks noGrp="1"/>
          </p:cNvGraphicFramePr>
          <p:nvPr>
            <p:ph idx="4294967295"/>
            <p:extLst>
              <p:ext uri="{D42A27DB-BD31-4B8C-83A1-F6EECF244321}">
                <p14:modId xmlns:p14="http://schemas.microsoft.com/office/powerpoint/2010/main" val="140504033"/>
              </p:ext>
            </p:extLst>
          </p:nvPr>
        </p:nvGraphicFramePr>
        <p:xfrm>
          <a:off x="251520" y="1556793"/>
          <a:ext cx="8424936" cy="4793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6822350"/>
      </p:ext>
    </p:extLst>
  </p:cSld>
  <p:clrMapOvr>
    <a:masterClrMapping/>
  </p:clrMapOvr>
</p:sld>
</file>

<file path=ppt/theme/theme1.xml><?xml version="1.0" encoding="utf-8"?>
<a:theme xmlns:a="http://schemas.openxmlformats.org/drawingml/2006/main" name="Advantage">
  <a:themeElements>
    <a:clrScheme name="Advantage">
      <a:dk1>
        <a:sysClr val="windowText" lastClr="000000"/>
      </a:dk1>
      <a:lt1>
        <a:sysClr val="window" lastClr="FFFFFF"/>
      </a:lt1>
      <a:dk2>
        <a:srgbClr val="2B142D"/>
      </a:dk2>
      <a:lt2>
        <a:srgbClr val="C3AFCC"/>
      </a:lt2>
      <a:accent1>
        <a:srgbClr val="663366"/>
      </a:accent1>
      <a:accent2>
        <a:srgbClr val="330F42"/>
      </a:accent2>
      <a:accent3>
        <a:srgbClr val="666699"/>
      </a:accent3>
      <a:accent4>
        <a:srgbClr val="999966"/>
      </a:accent4>
      <a:accent5>
        <a:srgbClr val="F7901E"/>
      </a:accent5>
      <a:accent6>
        <a:srgbClr val="A3A101"/>
      </a:accent6>
      <a:hlink>
        <a:srgbClr val="BC5FBC"/>
      </a:hlink>
      <a:folHlink>
        <a:srgbClr val="9775A7"/>
      </a:folHlink>
    </a:clrScheme>
    <a:fontScheme name="Advantage">
      <a:majorFont>
        <a:latin typeface="Rockwell"/>
        <a:ea typeface=""/>
        <a:cs typeface=""/>
        <a:font script="Jpan" typeface="ＭＳ ゴシック"/>
      </a:majorFont>
      <a:minorFont>
        <a:latin typeface="Rockwell"/>
        <a:ea typeface=""/>
        <a:cs typeface=""/>
        <a:font script="Jpan" typeface="ＭＳ ゴシック"/>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4361</TotalTime>
  <Words>2028</Words>
  <Application>Microsoft Office PowerPoint</Application>
  <PresentationFormat>화면 슬라이드 쇼(4:3)</PresentationFormat>
  <Paragraphs>271</Paragraphs>
  <Slides>34</Slides>
  <Notes>34</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34</vt:i4>
      </vt:variant>
    </vt:vector>
  </HeadingPairs>
  <TitlesOfParts>
    <vt:vector size="40" baseType="lpstr">
      <vt:lpstr>ＭＳ Ｐゴシック</vt:lpstr>
      <vt:lpstr>Arial</vt:lpstr>
      <vt:lpstr>Rockwell</vt:lpstr>
      <vt:lpstr>Times New Roman</vt:lpstr>
      <vt:lpstr>Wingdings</vt:lpstr>
      <vt:lpstr>Advantage</vt:lpstr>
      <vt:lpstr>William Stallings  Computer Organization  and Architecture 10th Edition</vt:lpstr>
      <vt:lpstr>Chapter 18</vt:lpstr>
      <vt:lpstr>PowerPoint 프레젠테이션</vt:lpstr>
      <vt:lpstr>PowerPoint 프레젠테이션</vt:lpstr>
      <vt:lpstr>PowerPoint 프레젠테이션</vt:lpstr>
      <vt:lpstr>PowerPoint 프레젠테이션</vt:lpstr>
      <vt:lpstr>Effective Applications for Multicore Processors</vt:lpstr>
      <vt:lpstr>PowerPoint 프레젠테이션</vt:lpstr>
      <vt:lpstr>Heterogeneous Multicore Organization</vt:lpstr>
      <vt:lpstr>PowerPoint 프레젠테이션</vt:lpstr>
      <vt:lpstr>PowerPoint 프레젠테이션</vt:lpstr>
      <vt:lpstr>Example CPU and GPU</vt:lpstr>
      <vt:lpstr>Example CPU and GPU</vt:lpstr>
      <vt:lpstr>SIMD &lt; SIMT &lt; SMT: parallelism in NVIDIA GPUs</vt:lpstr>
      <vt:lpstr>PowerPoint 프레젠테이션</vt:lpstr>
      <vt:lpstr>Heterogeneous System Architecture (HSA)</vt:lpstr>
      <vt:lpstr>Dark silicon – is the end of multicore?</vt:lpstr>
      <vt:lpstr>PowerPoint 프레젠테이션</vt:lpstr>
      <vt:lpstr>PowerPoint 프레젠테이션</vt:lpstr>
      <vt:lpstr>PowerPoint 프레젠테이션</vt:lpstr>
      <vt:lpstr>PowerPoint 프레젠테이션</vt:lpstr>
      <vt:lpstr>Cache Coherence</vt:lpstr>
      <vt:lpstr>PowerPoint 프레젠테이션</vt:lpstr>
      <vt:lpstr>PowerPoint 프레젠테이션</vt:lpstr>
      <vt:lpstr>PowerPoint 프레젠테이션</vt:lpstr>
      <vt:lpstr>PowerPoint 프레젠테이션</vt:lpstr>
      <vt:lpstr>Interrupt Handling</vt:lpstr>
      <vt:lpstr>GIC</vt:lpstr>
      <vt:lpstr>Interrupts can be:</vt:lpstr>
      <vt:lpstr>PowerPoint 프레젠테이션</vt:lpstr>
      <vt:lpstr>Cache Coherency</vt:lpstr>
      <vt:lpstr>PowerPoint 프레젠테이션</vt:lpstr>
      <vt:lpstr>PowerPoint 프레젠테이션</vt:lpstr>
      <vt:lpstr>Summary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18 Multicore Computers</dc:title>
  <dc:creator>Adrian J Pullin</dc:creator>
  <cp:lastModifiedBy>장 태무</cp:lastModifiedBy>
  <cp:revision>217</cp:revision>
  <dcterms:created xsi:type="dcterms:W3CDTF">2012-07-25T00:49:14Z</dcterms:created>
  <dcterms:modified xsi:type="dcterms:W3CDTF">2018-11-30T10:17:02Z</dcterms:modified>
</cp:coreProperties>
</file>

<file path=docProps/thumbnail.jpeg>
</file>